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318" r:id="rId2"/>
    <p:sldId id="410" r:id="rId3"/>
    <p:sldId id="259" r:id="rId4"/>
    <p:sldId id="260" r:id="rId5"/>
    <p:sldId id="261" r:id="rId6"/>
    <p:sldId id="419" r:id="rId7"/>
    <p:sldId id="420" r:id="rId8"/>
    <p:sldId id="421" r:id="rId9"/>
    <p:sldId id="422" r:id="rId10"/>
    <p:sldId id="423" r:id="rId11"/>
    <p:sldId id="424" r:id="rId12"/>
    <p:sldId id="425" r:id="rId13"/>
    <p:sldId id="426" r:id="rId14"/>
    <p:sldId id="342" r:id="rId15"/>
    <p:sldId id="343" r:id="rId16"/>
    <p:sldId id="344" r:id="rId17"/>
    <p:sldId id="270" r:id="rId18"/>
    <p:sldId id="371" r:id="rId19"/>
    <p:sldId id="418" r:id="rId20"/>
    <p:sldId id="273" r:id="rId21"/>
    <p:sldId id="274" r:id="rId22"/>
    <p:sldId id="275" r:id="rId23"/>
    <p:sldId id="276" r:id="rId24"/>
    <p:sldId id="277" r:id="rId25"/>
    <p:sldId id="278" r:id="rId26"/>
    <p:sldId id="281" r:id="rId27"/>
    <p:sldId id="284" r:id="rId28"/>
    <p:sldId id="286" r:id="rId29"/>
    <p:sldId id="417" r:id="rId30"/>
    <p:sldId id="402" r:id="rId31"/>
    <p:sldId id="404" r:id="rId32"/>
    <p:sldId id="406" r:id="rId33"/>
    <p:sldId id="408" r:id="rId34"/>
    <p:sldId id="409" r:id="rId35"/>
    <p:sldId id="416" r:id="rId36"/>
    <p:sldId id="358" r:id="rId37"/>
    <p:sldId id="300" r:id="rId38"/>
  </p:sldIdLst>
  <p:sldSz cx="9144000" cy="6858000" type="screen4x3"/>
  <p:notesSz cx="6858000" cy="9144000"/>
  <p:defaultTextStyle>
    <a:defPPr>
      <a:defRPr lang="en-GB"/>
    </a:defPPr>
    <a:lvl1pPr algn="l" defTabSz="457200"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S Gothic" pitchFamily="49" charset="-128"/>
        <a:cs typeface="+mn-cs"/>
      </a:defRPr>
    </a:lvl1pPr>
    <a:lvl2pPr marL="457200" algn="l" defTabSz="457200"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S Gothic" pitchFamily="49" charset="-128"/>
        <a:cs typeface="+mn-cs"/>
      </a:defRPr>
    </a:lvl2pPr>
    <a:lvl3pPr marL="914400" algn="l" defTabSz="457200"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S Gothic" pitchFamily="49" charset="-128"/>
        <a:cs typeface="+mn-cs"/>
      </a:defRPr>
    </a:lvl3pPr>
    <a:lvl4pPr marL="1371600" algn="l" defTabSz="457200"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S Gothic" pitchFamily="49" charset="-128"/>
        <a:cs typeface="+mn-cs"/>
      </a:defRPr>
    </a:lvl4pPr>
    <a:lvl5pPr marL="1828800" algn="l" defTabSz="457200"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S Gothic" pitchFamily="49" charset="-128"/>
        <a:cs typeface="+mn-cs"/>
      </a:defRPr>
    </a:lvl5pPr>
    <a:lvl6pPr marL="2286000" algn="l" defTabSz="914400" rtl="0" eaLnBrk="1" latinLnBrk="0" hangingPunct="1">
      <a:defRPr kern="1200">
        <a:solidFill>
          <a:schemeClr val="bg1"/>
        </a:solidFill>
        <a:latin typeface="Arial" charset="0"/>
        <a:ea typeface="MS Gothic" pitchFamily="49" charset="-128"/>
        <a:cs typeface="+mn-cs"/>
      </a:defRPr>
    </a:lvl6pPr>
    <a:lvl7pPr marL="2743200" algn="l" defTabSz="914400" rtl="0" eaLnBrk="1" latinLnBrk="0" hangingPunct="1">
      <a:defRPr kern="1200">
        <a:solidFill>
          <a:schemeClr val="bg1"/>
        </a:solidFill>
        <a:latin typeface="Arial" charset="0"/>
        <a:ea typeface="MS Gothic" pitchFamily="49" charset="-128"/>
        <a:cs typeface="+mn-cs"/>
      </a:defRPr>
    </a:lvl7pPr>
    <a:lvl8pPr marL="3200400" algn="l" defTabSz="914400" rtl="0" eaLnBrk="1" latinLnBrk="0" hangingPunct="1">
      <a:defRPr kern="1200">
        <a:solidFill>
          <a:schemeClr val="bg1"/>
        </a:solidFill>
        <a:latin typeface="Arial" charset="0"/>
        <a:ea typeface="MS Gothic" pitchFamily="49" charset="-128"/>
        <a:cs typeface="+mn-cs"/>
      </a:defRPr>
    </a:lvl8pPr>
    <a:lvl9pPr marL="3657600" algn="l" defTabSz="914400" rtl="0" eaLnBrk="1" latinLnBrk="0" hangingPunct="1">
      <a:defRPr kern="1200">
        <a:solidFill>
          <a:schemeClr val="bg1"/>
        </a:solidFill>
        <a:latin typeface="Arial"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0" autoAdjust="0"/>
    <p:restoredTop sz="93846" autoAdjust="0"/>
  </p:normalViewPr>
  <p:slideViewPr>
    <p:cSldViewPr>
      <p:cViewPr varScale="1">
        <p:scale>
          <a:sx n="63" d="100"/>
          <a:sy n="63" d="100"/>
        </p:scale>
        <p:origin x="-1326" y="-114"/>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66"/>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MS Gothic" charset="-128"/>
            </a:endParaRPr>
          </a:p>
        </p:txBody>
      </p:sp>
      <p:sp>
        <p:nvSpPr>
          <p:cNvPr id="2050"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defRPr/>
            </a:pPr>
            <a:endParaRPr lang="en-US">
              <a:ea typeface="MS Gothic" charset="-128"/>
            </a:endParaRPr>
          </a:p>
        </p:txBody>
      </p:sp>
      <p:sp>
        <p:nvSpPr>
          <p:cNvPr id="2051" name="Text Box 3"/>
          <p:cNvSpPr txBox="1">
            <a:spLocks noChangeArrowheads="1"/>
          </p:cNvSpPr>
          <p:nvPr/>
        </p:nvSpPr>
        <p:spPr bwMode="auto">
          <a:xfrm>
            <a:off x="3884613" y="0"/>
            <a:ext cx="2971800" cy="460375"/>
          </a:xfrm>
          <a:prstGeom prst="rect">
            <a:avLst/>
          </a:prstGeom>
          <a:noFill/>
          <a:ln w="9525">
            <a:noFill/>
            <a:round/>
            <a:headEnd/>
            <a:tailEnd/>
          </a:ln>
          <a:effectLst/>
        </p:spPr>
        <p:txBody>
          <a:bodyPr wrap="none" anchor="ctr"/>
          <a:lstStyle/>
          <a:p>
            <a:pPr>
              <a:defRPr/>
            </a:pPr>
            <a:endParaRPr lang="en-US">
              <a:ea typeface="MS Gothic" charset="-128"/>
            </a:endParaRPr>
          </a:p>
        </p:txBody>
      </p:sp>
      <p:sp>
        <p:nvSpPr>
          <p:cNvPr id="72709"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defRPr/>
            </a:pPr>
            <a:endParaRPr lang="en-US">
              <a:ea typeface="MS Gothic" charset="-128"/>
            </a:endParaRPr>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MS Gothic" charset="-128"/>
              </a:defRPr>
            </a:lvl1pPr>
          </a:lstStyle>
          <a:p>
            <a:pPr>
              <a:defRPr/>
            </a:pPr>
            <a:fld id="{F71B933E-4CD9-4CEE-BBF0-D60CD587812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3732" name="Slide Number Placeholder 3"/>
          <p:cNvSpPr>
            <a:spLocks noGrp="1"/>
          </p:cNvSpPr>
          <p:nvPr>
            <p:ph type="sldNum" sz="quarter"/>
          </p:nvPr>
        </p:nvSpPr>
        <p:spPr>
          <a:noFill/>
        </p:spPr>
        <p:txBody>
          <a:bodyPr/>
          <a:lstStyle/>
          <a:p>
            <a:fld id="{8AE8A2B7-F316-46B6-9234-AC77729DBC2D}" type="slidenum">
              <a:rPr lang="en-GB" smtClean="0">
                <a:ea typeface="MS Gothic" pitchFamily="49" charset="-128"/>
              </a:rPr>
              <a:pPr/>
              <a:t>1</a:t>
            </a:fld>
            <a:endParaRPr lang="en-GB" smtClean="0">
              <a:ea typeface="MS Gothic" pitchFamily="4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dirty="0" smtClean="0">
                <a:latin typeface="Times New Roman" pitchFamily="18" charset="0"/>
              </a:rPr>
              <a:t>A number of studies have looked at the magnitude of the decline in food production in the</a:t>
            </a:r>
            <a:r>
              <a:rPr lang="en-US" baseline="0" dirty="0" smtClean="0">
                <a:latin typeface="Times New Roman" pitchFamily="18" charset="0"/>
              </a:rPr>
              <a:t> US and China.  In the US </a:t>
            </a:r>
            <a:r>
              <a:rPr lang="en-US" baseline="0" dirty="0" smtClean="0">
                <a:latin typeface="Times New Roman" pitchFamily="18" charset="0"/>
              </a:rPr>
              <a:t>corn </a:t>
            </a:r>
            <a:r>
              <a:rPr lang="en-US" baseline="0" dirty="0" smtClean="0">
                <a:latin typeface="Times New Roman" pitchFamily="18" charset="0"/>
              </a:rPr>
              <a:t>production declines an average of 12% over a full decade. </a:t>
            </a:r>
            <a:r>
              <a:rPr lang="en-US" dirty="0" smtClean="0">
                <a:latin typeface="Times New Roman" pitchFamily="18" charset="0"/>
              </a:rPr>
              <a:t>The decline  varies significantly over time.  The sharpest decline occurs in year 5 when production is down by more than 20 %</a:t>
            </a:r>
          </a:p>
        </p:txBody>
      </p:sp>
      <p:sp>
        <p:nvSpPr>
          <p:cNvPr id="97284" name="Slide Number Placeholder 3"/>
          <p:cNvSpPr>
            <a:spLocks noGrp="1"/>
          </p:cNvSpPr>
          <p:nvPr>
            <p:ph type="sldNum" sz="quarter"/>
          </p:nvPr>
        </p:nvSpPr>
        <p:spPr>
          <a:noFill/>
        </p:spPr>
        <p:txBody>
          <a:bodyPr/>
          <a:lstStyle/>
          <a:p>
            <a:fld id="{783EC003-267F-4E5B-BB76-2F93CACF0BBE}" type="slidenum">
              <a:rPr lang="en-GB" smtClean="0">
                <a:ea typeface="MS Gothic" pitchFamily="49" charset="-128"/>
              </a:rPr>
              <a:pPr/>
              <a:t>10</a:t>
            </a:fld>
            <a:endParaRPr lang="en-GB" smtClean="0">
              <a:ea typeface="MS Gothic" pitchFamily="4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latin typeface="Times New Roman" pitchFamily="18" charset="0"/>
              </a:rPr>
              <a:t>In the case of Chinese rice production,</a:t>
            </a:r>
            <a:r>
              <a:rPr lang="en-US" baseline="0" dirty="0" smtClean="0">
                <a:latin typeface="Times New Roman" pitchFamily="18" charset="0"/>
              </a:rPr>
              <a:t> the projected decline is 17% over 10 years, and</a:t>
            </a:r>
            <a:r>
              <a:rPr lang="en-US" dirty="0" smtClean="0">
                <a:latin typeface="Times New Roman" pitchFamily="18" charset="0"/>
              </a:rPr>
              <a:t> the largest impact is in the first three years, although there is also a significant dip in</a:t>
            </a:r>
            <a:r>
              <a:rPr lang="en-US" baseline="0" dirty="0" smtClean="0">
                <a:latin typeface="Times New Roman" pitchFamily="18" charset="0"/>
              </a:rPr>
              <a:t> t</a:t>
            </a:r>
            <a:r>
              <a:rPr lang="en-US" dirty="0" smtClean="0">
                <a:latin typeface="Times New Roman" pitchFamily="18" charset="0"/>
              </a:rPr>
              <a:t>he 5</a:t>
            </a:r>
            <a:r>
              <a:rPr lang="en-US" baseline="30000" dirty="0" smtClean="0">
                <a:latin typeface="Times New Roman" pitchFamily="18" charset="0"/>
              </a:rPr>
              <a:t>th</a:t>
            </a:r>
            <a:r>
              <a:rPr lang="en-US" dirty="0" smtClean="0">
                <a:latin typeface="Times New Roman" pitchFamily="18" charset="0"/>
              </a:rPr>
              <a:t> year after the war.</a:t>
            </a:r>
          </a:p>
        </p:txBody>
      </p:sp>
      <p:sp>
        <p:nvSpPr>
          <p:cNvPr id="103428" name="Slide Number Placeholder 3"/>
          <p:cNvSpPr>
            <a:spLocks noGrp="1"/>
          </p:cNvSpPr>
          <p:nvPr>
            <p:ph type="sldNum" sz="quarter"/>
          </p:nvPr>
        </p:nvSpPr>
        <p:spPr>
          <a:noFill/>
        </p:spPr>
        <p:txBody>
          <a:bodyPr/>
          <a:lstStyle/>
          <a:p>
            <a:fld id="{6CB1A55E-AB6F-4CC9-8369-415308017E9E}" type="slidenum">
              <a:rPr lang="en-GB" smtClean="0">
                <a:ea typeface="MS Gothic" pitchFamily="49" charset="-128"/>
              </a:rPr>
              <a:pPr/>
              <a:t>11</a:t>
            </a:fld>
            <a:endParaRPr lang="en-GB" smtClean="0">
              <a:ea typeface="MS Gothic" pitchFamily="4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smtClean="0">
                <a:latin typeface="Times New Roman" pitchFamily="18" charset="0"/>
              </a:rPr>
              <a:t>In the case of China there is also significant variation in the impact on rice production in different provinces. </a:t>
            </a:r>
            <a:r>
              <a:rPr lang="en-US" dirty="0" smtClean="0">
                <a:latin typeface="Times New Roman" pitchFamily="18" charset="0"/>
              </a:rPr>
              <a:t>In some provinces in the South and East of China, rice production actually increases.  But in the North and West, the declines are much greater than the national average. </a:t>
            </a:r>
            <a:endParaRPr lang="en-US" dirty="0" smtClean="0">
              <a:latin typeface="Times New Roman" pitchFamily="18" charset="0"/>
            </a:endParaRPr>
          </a:p>
        </p:txBody>
      </p:sp>
      <p:sp>
        <p:nvSpPr>
          <p:cNvPr id="104452" name="Slide Number Placeholder 3"/>
          <p:cNvSpPr>
            <a:spLocks noGrp="1"/>
          </p:cNvSpPr>
          <p:nvPr>
            <p:ph type="sldNum" sz="quarter"/>
          </p:nvPr>
        </p:nvSpPr>
        <p:spPr>
          <a:noFill/>
        </p:spPr>
        <p:txBody>
          <a:bodyPr/>
          <a:lstStyle/>
          <a:p>
            <a:fld id="{6D97D373-7110-4F29-A8CC-E425DFCFD63A}" type="slidenum">
              <a:rPr lang="en-GB" smtClean="0">
                <a:ea typeface="MS Gothic" pitchFamily="49" charset="-128"/>
              </a:rPr>
              <a:pPr/>
              <a:t>12</a:t>
            </a:fld>
            <a:endParaRPr lang="en-GB" smtClean="0">
              <a:ea typeface="MS Gothic" pitchFamily="4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dirty="0" smtClean="0">
                <a:latin typeface="Times New Roman" pitchFamily="18" charset="0"/>
              </a:rPr>
              <a:t>In </a:t>
            </a:r>
            <a:r>
              <a:rPr lang="en-US" dirty="0" err="1" smtClean="0">
                <a:latin typeface="Times New Roman" pitchFamily="18" charset="0"/>
              </a:rPr>
              <a:t>Helongjiang</a:t>
            </a:r>
            <a:r>
              <a:rPr lang="en-US" dirty="0" smtClean="0">
                <a:latin typeface="Times New Roman" pitchFamily="18" charset="0"/>
              </a:rPr>
              <a:t>, home to 36 million people, rice production is less than half normal for 5 years, and in year 1 after the war the crop fails completely.</a:t>
            </a:r>
          </a:p>
        </p:txBody>
      </p:sp>
      <p:sp>
        <p:nvSpPr>
          <p:cNvPr id="105476" name="Slide Number Placeholder 3"/>
          <p:cNvSpPr>
            <a:spLocks noGrp="1"/>
          </p:cNvSpPr>
          <p:nvPr>
            <p:ph type="sldNum" sz="quarter"/>
          </p:nvPr>
        </p:nvSpPr>
        <p:spPr>
          <a:noFill/>
        </p:spPr>
        <p:txBody>
          <a:bodyPr/>
          <a:lstStyle/>
          <a:p>
            <a:fld id="{062E6DEE-0DB2-441F-86D4-53CC649E12DE}" type="slidenum">
              <a:rPr lang="en-GB" smtClean="0">
                <a:ea typeface="MS Gothic" pitchFamily="49" charset="-128"/>
              </a:rPr>
              <a:pPr/>
              <a:t>13</a:t>
            </a:fld>
            <a:endParaRPr lang="en-GB" smtClean="0">
              <a:ea typeface="MS Gothic" pitchFamily="4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p>
            <a:fld id="{004320F8-12BD-4F36-A689-81E8AABAB026}" type="slidenum">
              <a:rPr lang="en-GB" smtClean="0">
                <a:ea typeface="MS Gothic" pitchFamily="49" charset="-128"/>
              </a:rPr>
              <a:pPr/>
              <a:t>14</a:t>
            </a:fld>
            <a:endParaRPr lang="en-GB" smtClean="0">
              <a:ea typeface="MS Gothic" pitchFamily="49" charset="-128"/>
            </a:endParaRPr>
          </a:p>
        </p:txBody>
      </p:sp>
      <p:sp>
        <p:nvSpPr>
          <p:cNvPr id="10137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ABFD9A-8FB7-4BD9-948A-2F83E207AC24}"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GB" sz="1200">
              <a:solidFill>
                <a:srgbClr val="000000"/>
              </a:solidFill>
            </a:endParaRPr>
          </a:p>
        </p:txBody>
      </p:sp>
      <p:sp>
        <p:nvSpPr>
          <p:cNvPr id="1013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1381"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At this point in time, we are ill prepared to deal with a major fall in world food supply. Global grain stocks are equal to approximately 70 days of consumption, dramatically</a:t>
            </a:r>
            <a:r>
              <a:rPr lang="en-GB" baseline="0" dirty="0" smtClean="0">
                <a:latin typeface="Arial" charset="0"/>
                <a:ea typeface="MS Gothic" pitchFamily="49" charset="-128"/>
              </a:rPr>
              <a:t> </a:t>
            </a:r>
            <a:r>
              <a:rPr lang="en-GB" dirty="0" smtClean="0">
                <a:latin typeface="Arial" charset="0"/>
                <a:ea typeface="MS Gothic" pitchFamily="49" charset="-128"/>
              </a:rPr>
              <a:t>lower than the 100 to 120 days of consumption available in the 1980’s and 1990’s. These stocks would not provide </a:t>
            </a:r>
            <a:r>
              <a:rPr lang="en-GB" dirty="0" smtClean="0">
                <a:latin typeface="Arial" charset="0"/>
                <a:ea typeface="MS Gothic" pitchFamily="49" charset="-128"/>
              </a:rPr>
              <a:t>an</a:t>
            </a:r>
            <a:r>
              <a:rPr lang="en-GB" baseline="0" dirty="0" smtClean="0">
                <a:latin typeface="Arial" charset="0"/>
                <a:ea typeface="MS Gothic" pitchFamily="49" charset="-128"/>
              </a:rPr>
              <a:t> adequate</a:t>
            </a:r>
            <a:r>
              <a:rPr lang="en-GB" dirty="0" smtClean="0">
                <a:latin typeface="Arial" charset="0"/>
                <a:ea typeface="MS Gothic" pitchFamily="49" charset="-128"/>
              </a:rPr>
              <a:t> </a:t>
            </a:r>
            <a:r>
              <a:rPr lang="en-GB" dirty="0" smtClean="0">
                <a:latin typeface="Arial" charset="0"/>
                <a:ea typeface="MS Gothic" pitchFamily="49" charset="-128"/>
              </a:rPr>
              <a:t>reserve in the event of a sharp decline in global production.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p>
            <a:fld id="{490FBA1E-5AE2-40CB-A17B-F73ABD7FE29B}" type="slidenum">
              <a:rPr lang="en-GB" smtClean="0">
                <a:ea typeface="MS Gothic" pitchFamily="49" charset="-128"/>
              </a:rPr>
              <a:pPr/>
              <a:t>15</a:t>
            </a:fld>
            <a:endParaRPr lang="en-GB" smtClean="0">
              <a:ea typeface="MS Gothic" pitchFamily="49" charset="-128"/>
            </a:endParaRPr>
          </a:p>
        </p:txBody>
      </p:sp>
      <p:sp>
        <p:nvSpPr>
          <p:cNvPr id="10240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2B6624-5831-4DED-995A-EF7AF822C602}"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200">
              <a:solidFill>
                <a:srgbClr val="000000"/>
              </a:solidFill>
            </a:endParaRPr>
          </a:p>
        </p:txBody>
      </p:sp>
      <p:sp>
        <p:nvSpPr>
          <p:cNvPr id="10240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2405"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Furthermore,</a:t>
            </a:r>
            <a:r>
              <a:rPr lang="en-GB" baseline="0" dirty="0" smtClean="0">
                <a:latin typeface="Arial" charset="0"/>
                <a:ea typeface="MS Gothic" pitchFamily="49" charset="-128"/>
              </a:rPr>
              <a:t> at</a:t>
            </a:r>
            <a:r>
              <a:rPr lang="en-GB" dirty="0" smtClean="0">
                <a:latin typeface="Arial" charset="0"/>
                <a:ea typeface="MS Gothic" pitchFamily="49" charset="-128"/>
              </a:rPr>
              <a:t> </a:t>
            </a:r>
            <a:r>
              <a:rPr lang="en-GB" dirty="0" smtClean="0">
                <a:latin typeface="Arial" charset="0"/>
                <a:ea typeface="MS Gothic" pitchFamily="49" charset="-128"/>
              </a:rPr>
              <a:t>baseline there are already millions of people suffering chronic malnutrition.  The average adult needs somewhere between 1800 and 2000 calories per day, depending on his or her stature, to meet basic metabolic requirements and sustain a minimal level of physical activity Requirements for children are dependent on age and size. There are more  over 800</a:t>
            </a:r>
            <a:r>
              <a:rPr lang="en-GB" baseline="0" dirty="0" smtClean="0">
                <a:latin typeface="Arial" charset="0"/>
                <a:ea typeface="MS Gothic" pitchFamily="49" charset="-128"/>
              </a:rPr>
              <a:t> million </a:t>
            </a:r>
            <a:r>
              <a:rPr lang="en-GB" dirty="0" smtClean="0">
                <a:latin typeface="Arial" charset="0"/>
                <a:ea typeface="MS Gothic" pitchFamily="49" charset="-128"/>
              </a:rPr>
              <a:t>people in the world whose daily caloric intake falls below these minimum requirements. Each year some five million children in this group starve to death. A small further decline in available food would put this entire group at risk.   There</a:t>
            </a:r>
            <a:r>
              <a:rPr lang="en-GB" baseline="0" dirty="0" smtClean="0">
                <a:latin typeface="Arial" charset="0"/>
                <a:ea typeface="MS Gothic" pitchFamily="49" charset="-128"/>
              </a:rPr>
              <a:t> are also 300 million people in the world who are well nourished today, but live in countries that are</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aseline="0" dirty="0" smtClean="0">
                <a:latin typeface="Arial" charset="0"/>
                <a:ea typeface="MS Gothic" pitchFamily="49" charset="-128"/>
              </a:rPr>
              <a:t>dependent on food imports.  They too would be at risk.</a:t>
            </a: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In addition there are hundreds of millions of people who have adequate food consumption now but who live in countries where much of the food is imported. For example,  North Africa, home to more than 150 million people, with average caloric consumption well above the minimal level, imports 45% of its food.  A number of other countries in the Middle East, plus Malaysia, South Korea, Japan and Taiwan are also dependent on imports for 50% or more of their grain consumption.  All told, an additional  several hundred million people would be at risk if there was a major interruption in international grain trade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p>
            <a:fld id="{9F29DDB6-79D4-4B57-A476-FCD0450B941C}" type="slidenum">
              <a:rPr lang="en-GB" smtClean="0">
                <a:ea typeface="MS Gothic" pitchFamily="49" charset="-128"/>
              </a:rPr>
              <a:pPr/>
              <a:t>16</a:t>
            </a:fld>
            <a:endParaRPr lang="en-GB" smtClean="0">
              <a:ea typeface="MS Gothic" pitchFamily="49" charset="-128"/>
            </a:endParaRPr>
          </a:p>
        </p:txBody>
      </p:sp>
      <p:sp>
        <p:nvSpPr>
          <p:cNvPr id="10649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CD1535E-B840-4842-BE13-E775730531AF}"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GB" sz="1200">
              <a:solidFill>
                <a:srgbClr val="000000"/>
              </a:solidFill>
            </a:endParaRPr>
          </a:p>
        </p:txBody>
      </p:sp>
      <p:sp>
        <p:nvSpPr>
          <p:cNvPr id="10650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6501"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Given these conditions, even a modest, sudden decline in agricultural production could trigger massive famine. At the time of the great Bengal famine of 1943 food production was only 5% less than it had been on average over the preceding five years, and it was actually 13% higher than it had been in 1941 when there was not a </a:t>
            </a:r>
            <a:r>
              <a:rPr lang="en-GB" dirty="0" smtClean="0">
                <a:latin typeface="Arial" charset="0"/>
                <a:ea typeface="MS Gothic" pitchFamily="49" charset="-128"/>
              </a:rPr>
              <a:t>famine. </a:t>
            </a:r>
            <a:r>
              <a:rPr lang="en-GB" dirty="0" smtClean="0">
                <a:latin typeface="Arial" charset="0"/>
                <a:ea typeface="MS Gothic" pitchFamily="49" charset="-128"/>
              </a:rPr>
              <a:t>But in 1943, after the Japanese occupation of Burma, which had historically exported grain to Bengal, the decline in food production was coupled with panic hoarding and the price of rice rose nearly five fold, making food unaffordable to large numbers of people. These two factors, hoarding and the severe increase in rice prices, caused an effective inaccessibility of food far more severe than the actual shortfall in production.  And 3 million people died.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In the event of a major global cooling episode caused by a regional nuclear war we would expect to see dramatic rises in food prices and hoarding on a global scale as countries that normally export grain held on to any surpluses they had to feed their own people.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p>
            <a:fld id="{49F4E38C-AC71-4FB4-95BC-A96EF3FE92A7}" type="slidenum">
              <a:rPr lang="en-GB" smtClean="0">
                <a:ea typeface="MS Gothic" pitchFamily="49" charset="-128"/>
              </a:rPr>
              <a:pPr/>
              <a:t>17</a:t>
            </a:fld>
            <a:endParaRPr lang="en-GB" smtClean="0">
              <a:ea typeface="MS Gothic" pitchFamily="49" charset="-128"/>
            </a:endParaRPr>
          </a:p>
        </p:txBody>
      </p:sp>
      <p:sp>
        <p:nvSpPr>
          <p:cNvPr id="10752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9C747B-6A47-422B-95C2-4ED284750D60}"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200">
              <a:solidFill>
                <a:srgbClr val="000000"/>
              </a:solidFill>
            </a:endParaRPr>
          </a:p>
        </p:txBody>
      </p:sp>
      <p:sp>
        <p:nvSpPr>
          <p:cNvPr id="10752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7525"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If famine conditions persisted for a year or more,  it seems reasonable to fear that the total global death toll could exceed one billion from starvation alone.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That was out understanding of the danger when</a:t>
            </a:r>
            <a:r>
              <a:rPr lang="en-US" baseline="0" dirty="0" smtClean="0"/>
              <a:t> we published the original study on </a:t>
            </a:r>
            <a:r>
              <a:rPr lang="en-US" baseline="0" dirty="0" err="1" smtClean="0"/>
              <a:t>nulcear</a:t>
            </a:r>
            <a:r>
              <a:rPr lang="en-US" baseline="0" dirty="0" smtClean="0"/>
              <a:t> </a:t>
            </a:r>
            <a:r>
              <a:rPr lang="en-US" baseline="0" dirty="0" smtClean="0"/>
              <a:t>famine in 2012.  </a:t>
            </a:r>
            <a:r>
              <a:rPr lang="en-US" baseline="0" dirty="0" smtClean="0"/>
              <a:t>Since then new data has emerged on food production in China which suggests that we may have seriously underestimated the extent of the famine that might follow a limited nuclear war.  The new data confirm the large decline in Chinese rice production, but show an equal decline in Chinese maize production and a catastrophic 31% </a:t>
            </a:r>
            <a:r>
              <a:rPr lang="en-US" baseline="0" dirty="0" err="1" smtClean="0"/>
              <a:t>declline</a:t>
            </a:r>
            <a:r>
              <a:rPr lang="en-US" baseline="0" dirty="0" smtClean="0"/>
              <a:t> in winter wheat production.  </a:t>
            </a:r>
            <a:endParaRPr lang="en-US" dirty="0"/>
          </a:p>
        </p:txBody>
      </p:sp>
      <p:sp>
        <p:nvSpPr>
          <p:cNvPr id="4" name="Slide Number Placeholder 3"/>
          <p:cNvSpPr>
            <a:spLocks noGrp="1"/>
          </p:cNvSpPr>
          <p:nvPr>
            <p:ph type="sldNum" idx="10"/>
          </p:nvPr>
        </p:nvSpPr>
        <p:spPr/>
        <p:txBody>
          <a:bodyPr/>
          <a:lstStyle/>
          <a:p>
            <a:pPr>
              <a:defRPr/>
            </a:pPr>
            <a:fld id="{F71B933E-4CD9-4CEE-BBF0-D60CD5878125}"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p>
            <a:fld id="{49F4E38C-AC71-4FB4-95BC-A96EF3FE92A7}" type="slidenum">
              <a:rPr lang="en-GB" smtClean="0">
                <a:ea typeface="MS Gothic" pitchFamily="49" charset="-128"/>
              </a:rPr>
              <a:pPr/>
              <a:t>19</a:t>
            </a:fld>
            <a:endParaRPr lang="en-GB" smtClean="0">
              <a:ea typeface="MS Gothic" pitchFamily="49" charset="-128"/>
            </a:endParaRPr>
          </a:p>
        </p:txBody>
      </p:sp>
      <p:sp>
        <p:nvSpPr>
          <p:cNvPr id="10752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9C747B-6A47-422B-95C2-4ED284750D60}"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GB" sz="1200">
              <a:solidFill>
                <a:srgbClr val="000000"/>
              </a:solidFill>
            </a:endParaRPr>
          </a:p>
        </p:txBody>
      </p:sp>
      <p:sp>
        <p:nvSpPr>
          <p:cNvPr id="10752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07525" name="Text Box 3"/>
          <p:cNvSpPr>
            <a:spLocks noGrp="1" noChangeArrowheads="1"/>
          </p:cNvSpPr>
          <p:nvPr>
            <p:ph type="body"/>
          </p:nvPr>
        </p:nvSpPr>
        <p:spPr>
          <a:xfrm>
            <a:off x="685800" y="4343400"/>
            <a:ext cx="5486400" cy="4114800"/>
          </a:xfrm>
          <a:noFill/>
          <a:ln/>
        </p:spPr>
        <p:txBody>
          <a:bodyPr>
            <a:spAutoFit/>
          </a:bodyPr>
          <a:lstStyle/>
          <a:p>
            <a:pPr marL="0" marR="0" indent="0" algn="l" defTabSz="457200" rtl="0" eaLnBrk="1" fontAlgn="base" latinLnBrk="0" hangingPunct="1">
              <a:lnSpc>
                <a:spcPct val="100000"/>
              </a:lnSpc>
              <a:spcBef>
                <a:spcPts val="450"/>
              </a:spcBef>
              <a:spcAft>
                <a:spcPct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aseline="0" dirty="0" smtClean="0"/>
              <a:t>Previously we had assumed that China would be spared significant famine.  These new data suggest that in fact there will be major short falls of food in China that will put an additional 1.3 billion people at risk, and, at the very least lead to a decade of economic and social turmoil in the largest country in the world, home to the world’s second largest and most dynamic economy and a large nuclear arsenal of its own.</a:t>
            </a:r>
            <a:endParaRPr lang="en-US" dirty="0" smtClean="0"/>
          </a:p>
          <a:p>
            <a:pPr marL="0" marR="0" indent="0" algn="l" defTabSz="457200" rtl="0" eaLnBrk="1" fontAlgn="base" latinLnBrk="0" hangingPunct="1">
              <a:lnSpc>
                <a:spcPct val="100000"/>
              </a:lnSpc>
              <a:spcBef>
                <a:spcPts val="450"/>
              </a:spcBef>
              <a:spcAft>
                <a:spcPct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aseline="0" dirty="0" smtClean="0"/>
              <a:t>Previously we had assumed that China would be spared significant famine.  These new data suggest that in fact there will be major short falls of food in China that will put an additional 1.3 billion people at risk, and, at the very least lead to a decade of economic and social turmoil in the largest country in the world, home to the world’s second largest and most dynamic economy and a large nuclear arsenal of its own.</a:t>
            </a:r>
            <a:endParaRPr lang="en-US" dirty="0" smtClean="0"/>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aseline="0" dirty="0" smtClean="0">
                <a:latin typeface="Arial" charset="0"/>
                <a:ea typeface="MS Gothic" pitchFamily="49" charset="-128"/>
              </a:rPr>
              <a:t>World </a:t>
            </a:r>
            <a:r>
              <a:rPr lang="en-GB" baseline="0" dirty="0" smtClean="0">
                <a:latin typeface="Arial" charset="0"/>
                <a:ea typeface="MS Gothic" pitchFamily="49" charset="-128"/>
              </a:rPr>
              <a:t>wide </a:t>
            </a:r>
            <a:r>
              <a:rPr lang="en-GB" baseline="0" dirty="0" smtClean="0">
                <a:latin typeface="Arial" charset="0"/>
                <a:ea typeface="MS Gothic" pitchFamily="49" charset="-128"/>
              </a:rPr>
              <a:t>the famine </a:t>
            </a:r>
            <a:r>
              <a:rPr lang="en-GB" baseline="0" dirty="0" smtClean="0">
                <a:latin typeface="Arial" charset="0"/>
                <a:ea typeface="MS Gothic" pitchFamily="49" charset="-128"/>
              </a:rPr>
              <a:t>could put more than 2 billion people at risk.</a:t>
            </a:r>
            <a:endParaRPr lang="en-GB" dirty="0" smtClean="0">
              <a:latin typeface="Arial" charset="0"/>
              <a:ea typeface="MS Gothic" pitchFamily="4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0"/>
          <p:cNvSpPr>
            <a:spLocks noGrp="1" noChangeArrowheads="1"/>
          </p:cNvSpPr>
          <p:nvPr>
            <p:ph type="sldNum" sz="quarter"/>
          </p:nvPr>
        </p:nvSpPr>
        <p:spPr>
          <a:noFill/>
        </p:spPr>
        <p:txBody>
          <a:bodyPr/>
          <a:lstStyle/>
          <a:p>
            <a:fld id="{3F78D854-990F-4EA5-B1AC-3682F072BACD}" type="slidenum">
              <a:rPr lang="en-US" smtClean="0">
                <a:ea typeface="MS Gothic" pitchFamily="49" charset="-128"/>
              </a:rPr>
              <a:pPr/>
              <a:t>2</a:t>
            </a:fld>
            <a:endParaRPr lang="en-US" smtClean="0">
              <a:ea typeface="MS Gothic" pitchFamily="49" charset="-128"/>
            </a:endParaRPr>
          </a:p>
        </p:txBody>
      </p:sp>
      <p:sp>
        <p:nvSpPr>
          <p:cNvPr id="31747" name="Rectangle 1"/>
          <p:cNvSpPr>
            <a:spLocks noGrp="1" noRot="1" noChangeAspect="1" noChangeArrowheads="1" noTextEdit="1"/>
          </p:cNvSpPr>
          <p:nvPr>
            <p:ph type="sldImg"/>
          </p:nvPr>
        </p:nvSpPr>
        <p:spPr>
          <a:xfrm>
            <a:off x="1146175" y="693738"/>
            <a:ext cx="4545013" cy="3409950"/>
          </a:xfrm>
          <a:solidFill>
            <a:srgbClr val="FFFFFF"/>
          </a:solidFill>
          <a:ln/>
        </p:spPr>
      </p:sp>
      <p:sp>
        <p:nvSpPr>
          <p:cNvPr id="31748" name="Rectangle 2"/>
          <p:cNvSpPr>
            <a:spLocks noGrp="1" noChangeArrowheads="1"/>
          </p:cNvSpPr>
          <p:nvPr>
            <p:ph type="body" idx="1"/>
          </p:nvPr>
        </p:nvSpPr>
        <p:spPr>
          <a:xfrm>
            <a:off x="685800" y="4341813"/>
            <a:ext cx="5467350" cy="2238375"/>
          </a:xfrm>
          <a:noFill/>
          <a:ln/>
        </p:spPr>
        <p:txBody>
          <a:bodyPr wrap="none" anchor="ctr"/>
          <a:lstStyle/>
          <a:p>
            <a:pPr>
              <a:spcBef>
                <a:spcPct val="0"/>
              </a:spcBef>
              <a:buClrTx/>
              <a:buSzTx/>
              <a:buFontTx/>
              <a:buNone/>
            </a:pPr>
            <a:r>
              <a:rPr lang="en-GB" sz="2400" dirty="0" smtClean="0">
                <a:latin typeface="Arial" charset="0"/>
                <a:ea typeface="MS Gothic" pitchFamily="49" charset="-128"/>
              </a:rPr>
              <a:t>I want to talk to you today about nuclear war.  It is not an easy subject and what I have to say is not very pleasant to listen to. But it is very important information. Since the end of the Cold War we have acted as though the danger of nuclear war has gone away.  </a:t>
            </a:r>
          </a:p>
          <a:p>
            <a:pPr>
              <a:spcBef>
                <a:spcPct val="0"/>
              </a:spcBef>
              <a:buClrTx/>
              <a:buSzTx/>
              <a:buFontTx/>
              <a:buNone/>
            </a:pPr>
            <a:r>
              <a:rPr lang="en-GB" sz="2400" dirty="0" smtClean="0">
                <a:latin typeface="Arial" charset="0"/>
                <a:ea typeface="MS Gothic" pitchFamily="49" charset="-128"/>
              </a:rPr>
              <a:t>Unfortunately it hasn’t.  There remain nearly 17,000 nuclear weapons in the world today, the vast majority in the arsenals of the US and Russia. These weapons can cause unimaginable destruction.  Most of the bombs in the US and Russian arsenals today are 30 to 50 times larger than the bomb which destroyed Hiroshima. </a:t>
            </a:r>
            <a:endParaRPr lang="en-US" sz="2200" dirty="0" smtClean="0">
              <a:solidFill>
                <a:schemeClr val="bg1"/>
              </a:solidFill>
              <a:latin typeface="Arial" charset="0"/>
              <a:ea typeface="ＭＳ Ｐゴシック" pitchFamily="34" charset="-128"/>
            </a:endParaRPr>
          </a:p>
        </p:txBody>
      </p:sp>
      <p:sp>
        <p:nvSpPr>
          <p:cNvPr id="31749" name="Text Box 3"/>
          <p:cNvSpPr txBox="1">
            <a:spLocks noChangeArrowheads="1"/>
          </p:cNvSpPr>
          <p:nvPr/>
        </p:nvSpPr>
        <p:spPr bwMode="auto">
          <a:xfrm>
            <a:off x="685800" y="4525963"/>
            <a:ext cx="5467350" cy="1916112"/>
          </a:xfrm>
          <a:prstGeom prst="rect">
            <a:avLst/>
          </a:prstGeom>
          <a:noFill/>
          <a:ln w="9525">
            <a:noFill/>
            <a:round/>
            <a:headEnd/>
            <a:tailEnd/>
          </a:ln>
        </p:spPr>
        <p:txBody>
          <a:bodyPr lIns="0" tIns="0" rIns="0" bIns="0"/>
          <a:lstStyle/>
          <a:p>
            <a:pPr eaLnBrk="0">
              <a:spcBef>
                <a:spcPts val="400"/>
              </a:spcBef>
              <a:tabLst>
                <a:tab pos="0" algn="l"/>
                <a:tab pos="409575" algn="l"/>
                <a:tab pos="819150" algn="l"/>
                <a:tab pos="1230313" algn="l"/>
                <a:tab pos="1639888" algn="l"/>
                <a:tab pos="2049463" algn="l"/>
                <a:tab pos="2460625" algn="l"/>
                <a:tab pos="2870200" algn="l"/>
                <a:tab pos="3281363" algn="l"/>
                <a:tab pos="3690938" algn="l"/>
                <a:tab pos="4100513" algn="l"/>
                <a:tab pos="4511675" algn="l"/>
                <a:tab pos="4921250" algn="l"/>
                <a:tab pos="5330825" algn="l"/>
                <a:tab pos="5741988" algn="l"/>
                <a:tab pos="6151563" algn="l"/>
                <a:tab pos="6562725" algn="l"/>
                <a:tab pos="6972300" algn="l"/>
                <a:tab pos="7381875" algn="l"/>
                <a:tab pos="7794625" algn="l"/>
                <a:tab pos="8204200" algn="l"/>
              </a:tabLst>
            </a:pPr>
            <a:r>
              <a:rPr lang="en-US" sz="2000">
                <a:solidFill>
                  <a:srgbClr val="000000"/>
                </a:solidFill>
                <a:ea typeface="ＭＳ Ｐゴシック" pitchFamily="34" charset="-128"/>
              </a:rPr>
              <a:t>Here is the world status of nuclear weapons currently. There are 9 nuclear nations with 17,000 nuclear weapons, but the United States and Russia have 90% of the weapons. The destruction possible from one weapon described before multiplied by the thousands.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noFill/>
        </p:spPr>
        <p:txBody>
          <a:bodyPr/>
          <a:lstStyle/>
          <a:p>
            <a:fld id="{CC2D7A72-2E5F-49AE-B4A2-AE0C1B4A9A3A}" type="slidenum">
              <a:rPr lang="en-GB" smtClean="0">
                <a:ea typeface="MS Gothic" pitchFamily="49" charset="-128"/>
              </a:rPr>
              <a:pPr/>
              <a:t>20</a:t>
            </a:fld>
            <a:endParaRPr lang="en-GB" smtClean="0">
              <a:ea typeface="MS Gothic" pitchFamily="49" charset="-128"/>
            </a:endParaRPr>
          </a:p>
        </p:txBody>
      </p:sp>
      <p:sp>
        <p:nvSpPr>
          <p:cNvPr id="11059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B3AFC0-5A46-4EBF-B1F0-3A23EC654FF0}"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GB" sz="1200">
              <a:solidFill>
                <a:srgbClr val="000000"/>
              </a:solidFill>
            </a:endParaRPr>
          </a:p>
        </p:txBody>
      </p:sp>
      <p:sp>
        <p:nvSpPr>
          <p:cNvPr id="11059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0597" name="Text Box 3"/>
          <p:cNvSpPr>
            <a:spLocks noGrp="1" noChangeArrowheads="1"/>
          </p:cNvSpPr>
          <p:nvPr>
            <p:ph type="body"/>
          </p:nvPr>
        </p:nvSpPr>
        <p:spPr>
          <a:xfrm>
            <a:off x="685800" y="4343400"/>
            <a:ext cx="5486400" cy="4114800"/>
          </a:xfrm>
          <a:noFill/>
          <a:ln/>
        </p:spPr>
        <p:txBody>
          <a:bodyPr>
            <a:spAutoFit/>
          </a:bodyPr>
          <a:lstStyle/>
          <a:p>
            <a:pPr marL="0" marR="0" indent="0" algn="l" defTabSz="457200" rtl="0" eaLnBrk="1" fontAlgn="base" latinLnBrk="0" hangingPunct="1">
              <a:lnSpc>
                <a:spcPct val="100000"/>
              </a:lnSpc>
              <a:spcBef>
                <a:spcPts val="450"/>
              </a:spcBef>
              <a:spcAft>
                <a:spcPct val="0"/>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latin typeface="Arial" charset="0"/>
                <a:ea typeface="MS Gothic" pitchFamily="49" charset="-128"/>
              </a:rPr>
              <a:t>These</a:t>
            </a:r>
            <a:r>
              <a:rPr lang="en-GB" baseline="0" dirty="0" smtClean="0">
                <a:latin typeface="Arial" charset="0"/>
                <a:ea typeface="MS Gothic" pitchFamily="49" charset="-128"/>
              </a:rPr>
              <a:t> findings have enormous implications for South Asia and for the way the rest of the world  reacts to events in South Asia.  But they have even </a:t>
            </a:r>
            <a:r>
              <a:rPr lang="en-GB" baseline="0" dirty="0" smtClean="0">
                <a:latin typeface="Arial" charset="0"/>
                <a:ea typeface="MS Gothic" pitchFamily="49" charset="-128"/>
              </a:rPr>
              <a:t>greater </a:t>
            </a:r>
            <a:r>
              <a:rPr lang="en-GB" baseline="0" dirty="0" smtClean="0">
                <a:latin typeface="Arial" charset="0"/>
                <a:ea typeface="MS Gothic" pitchFamily="49" charset="-128"/>
              </a:rPr>
              <a:t>implications for the nuclear policy of the larger nuclear weapon states.   Each US Trident submarine carries 96 warheads </a:t>
            </a:r>
            <a:r>
              <a:rPr lang="en-GB" baseline="0" dirty="0" smtClean="0">
                <a:latin typeface="Arial" charset="0"/>
                <a:ea typeface="MS Gothic" pitchFamily="49" charset="-128"/>
              </a:rPr>
              <a:t>each of which are </a:t>
            </a:r>
            <a:r>
              <a:rPr lang="en-GB" baseline="0" dirty="0" smtClean="0">
                <a:latin typeface="Arial" charset="0"/>
                <a:ea typeface="MS Gothic" pitchFamily="49" charset="-128"/>
              </a:rPr>
              <a:t>10 to 30 times more powerful than the weapons used in the South Asia scenario.  That means that each of </a:t>
            </a:r>
            <a:r>
              <a:rPr lang="en-GB" baseline="0" dirty="0" smtClean="0">
                <a:latin typeface="Arial" charset="0"/>
                <a:ea typeface="MS Gothic" pitchFamily="49" charset="-128"/>
              </a:rPr>
              <a:t>these subs </a:t>
            </a:r>
            <a:r>
              <a:rPr lang="en-GB" baseline="0" dirty="0" smtClean="0">
                <a:latin typeface="Arial" charset="0"/>
                <a:ea typeface="MS Gothic" pitchFamily="49" charset="-128"/>
              </a:rPr>
              <a:t>can cause nuclear famine many times over.  And the US has 14 of them, plus land based missiles and strategic bombers.  The Russian </a:t>
            </a:r>
            <a:r>
              <a:rPr lang="en-GB" baseline="0" dirty="0" smtClean="0">
                <a:latin typeface="Arial" charset="0"/>
                <a:ea typeface="MS Gothic" pitchFamily="49" charset="-128"/>
              </a:rPr>
              <a:t>arsenal </a:t>
            </a:r>
            <a:r>
              <a:rPr lang="en-GB" baseline="0" dirty="0" smtClean="0">
                <a:latin typeface="Arial" charset="0"/>
                <a:ea typeface="MS Gothic" pitchFamily="49" charset="-128"/>
              </a:rPr>
              <a:t>has the same insane level of overkill capacity.  Altogether they have nearly 15,000 nuclear weapons, of which some 1800 are on hair trigger alert and can be launched in less than 15 minutes.</a:t>
            </a:r>
            <a:r>
              <a:rPr lang="en-GB" dirty="0" smtClean="0">
                <a:latin typeface="Arial" charset="0"/>
                <a:ea typeface="MS Gothic" pitchFamily="49" charset="-128"/>
              </a:rPr>
              <a:t>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So let’s consider what these weapons can do.  Let</a:t>
            </a:r>
            <a:r>
              <a:rPr lang="en-GB" baseline="0" dirty="0" smtClean="0">
                <a:latin typeface="Arial" charset="0"/>
                <a:ea typeface="MS Gothic" pitchFamily="49" charset="-128"/>
              </a:rPr>
              <a:t> me start by</a:t>
            </a:r>
            <a:r>
              <a:rPr lang="en-GB" dirty="0" smtClean="0">
                <a:latin typeface="Arial" charset="0"/>
                <a:ea typeface="MS Gothic" pitchFamily="49" charset="-128"/>
              </a:rPr>
              <a:t> describing the effects of a large</a:t>
            </a:r>
            <a:r>
              <a:rPr lang="en-GB" baseline="0" dirty="0" smtClean="0">
                <a:latin typeface="Arial" charset="0"/>
                <a:ea typeface="MS Gothic" pitchFamily="49" charset="-128"/>
              </a:rPr>
              <a:t> scale nuclear attack </a:t>
            </a:r>
            <a:r>
              <a:rPr lang="en-GB" dirty="0" smtClean="0">
                <a:latin typeface="Arial" charset="0"/>
                <a:ea typeface="MS Gothic" pitchFamily="49" charset="-128"/>
              </a:rPr>
              <a:t> on a major city.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I am</a:t>
            </a:r>
            <a:r>
              <a:rPr lang="en-GB" baseline="0" dirty="0" smtClean="0">
                <a:latin typeface="Arial" charset="0"/>
                <a:ea typeface="MS Gothic" pitchFamily="49" charset="-128"/>
              </a:rPr>
              <a:t> going to use the model of a 20 megaton bomb, 1700 times more powerful than the bomb that destroyed Hiroshima.  In the 1960’s both the US and the Soviet Union had 20 megaton weapons.  Since then, their arsenals have been modernized.  An attack today on a major city like New York or Moscow would involve not one 20 megaton bomb, but 10 to 15 half megaton weapons.  The </a:t>
            </a:r>
            <a:r>
              <a:rPr lang="en-GB" baseline="0" dirty="0" err="1" smtClean="0">
                <a:latin typeface="Arial" charset="0"/>
                <a:ea typeface="MS Gothic" pitchFamily="49" charset="-128"/>
              </a:rPr>
              <a:t>megatonage</a:t>
            </a:r>
            <a:r>
              <a:rPr lang="en-GB" baseline="0" dirty="0" smtClean="0">
                <a:latin typeface="Arial" charset="0"/>
                <a:ea typeface="MS Gothic" pitchFamily="49" charset="-128"/>
              </a:rPr>
              <a:t> would be less.  The destruction would actually be greater because it would be spread out more evenly over the entire metropolitan area</a:t>
            </a:r>
            <a:r>
              <a:rPr lang="en-GB" baseline="0" dirty="0" smtClean="0">
                <a:latin typeface="Arial" charset="0"/>
                <a:ea typeface="MS Gothic" pitchFamily="49" charset="-128"/>
              </a:rPr>
              <a:t>. But it </a:t>
            </a:r>
            <a:r>
              <a:rPr lang="en-GB" baseline="0" dirty="0" smtClean="0">
                <a:latin typeface="Arial" charset="0"/>
                <a:ea typeface="MS Gothic" pitchFamily="49" charset="-128"/>
              </a:rPr>
              <a:t>is </a:t>
            </a:r>
            <a:r>
              <a:rPr lang="en-GB" baseline="0" dirty="0" smtClean="0">
                <a:latin typeface="Arial" charset="0"/>
                <a:ea typeface="MS Gothic" pitchFamily="49" charset="-128"/>
              </a:rPr>
              <a:t>hard </a:t>
            </a:r>
            <a:r>
              <a:rPr lang="en-GB" baseline="0" dirty="0" smtClean="0">
                <a:latin typeface="Arial" charset="0"/>
                <a:ea typeface="MS Gothic" pitchFamily="49" charset="-128"/>
              </a:rPr>
              <a:t>to describe the effects of many weapons going off at the same time,  Although the model I am using </a:t>
            </a:r>
            <a:r>
              <a:rPr lang="en-GB" baseline="0" dirty="0" smtClean="0">
                <a:latin typeface="Arial" charset="0"/>
                <a:ea typeface="MS Gothic" pitchFamily="49" charset="-128"/>
              </a:rPr>
              <a:t>underestimates </a:t>
            </a:r>
            <a:r>
              <a:rPr lang="en-GB" baseline="0" dirty="0" smtClean="0">
                <a:latin typeface="Arial" charset="0"/>
                <a:ea typeface="MS Gothic" pitchFamily="49" charset="-128"/>
              </a:rPr>
              <a:t>the damage, it provides an adequate approximation of the devastation that would result in a large scale nuclear </a:t>
            </a:r>
            <a:r>
              <a:rPr lang="en-GB" baseline="0" dirty="0" smtClean="0">
                <a:latin typeface="Arial" charset="0"/>
                <a:ea typeface="MS Gothic" pitchFamily="49" charset="-128"/>
              </a:rPr>
              <a:t>attack.</a:t>
            </a:r>
            <a:endParaRPr lang="en-GB" dirty="0" smtClean="0">
              <a:latin typeface="Arial" charset="0"/>
              <a:ea typeface="MS Gothic" pitchFamily="4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noFill/>
        </p:spPr>
        <p:txBody>
          <a:bodyPr/>
          <a:lstStyle/>
          <a:p>
            <a:fld id="{B876BBBA-C5CE-487C-814B-8A427CCAC0F5}" type="slidenum">
              <a:rPr lang="en-GB" smtClean="0">
                <a:ea typeface="MS Gothic" pitchFamily="49" charset="-128"/>
              </a:rPr>
              <a:pPr/>
              <a:t>21</a:t>
            </a:fld>
            <a:endParaRPr lang="en-GB" smtClean="0">
              <a:ea typeface="MS Gothic" pitchFamily="49" charset="-128"/>
            </a:endParaRPr>
          </a:p>
        </p:txBody>
      </p:sp>
      <p:sp>
        <p:nvSpPr>
          <p:cNvPr id="1116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1620" name="Text Box 2"/>
          <p:cNvSpPr>
            <a:spLocks noGrp="1" noChangeArrowheads="1"/>
          </p:cNvSpPr>
          <p:nvPr>
            <p:ph type="body" idx="1"/>
          </p:nvPr>
        </p:nvSpPr>
        <p:spPr>
          <a:xfrm>
            <a:off x="685800" y="4343400"/>
            <a:ext cx="5486400" cy="4116388"/>
          </a:xfrm>
          <a:noFill/>
          <a:ln/>
        </p:spPr>
        <p:txBody>
          <a:bodyPr lIns="0" tIns="0" rIns="0" bIns="0">
            <a:spAutoFit/>
          </a:bodyPr>
          <a:lstStyle/>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Within 1/1000th of a second of the detonation</a:t>
            </a:r>
            <a:r>
              <a:rPr lang="en-GB" baseline="0" dirty="0" smtClean="0">
                <a:latin typeface="Arial" charset="0"/>
                <a:ea typeface="MS Gothic" pitchFamily="49" charset="-128"/>
              </a:rPr>
              <a:t> of this weapon</a:t>
            </a:r>
            <a:r>
              <a:rPr lang="en-GB" dirty="0" smtClean="0">
                <a:latin typeface="Arial" charset="0"/>
                <a:ea typeface="MS Gothic" pitchFamily="49" charset="-128"/>
              </a:rPr>
              <a:t>, a fireball would form reaching out for two miles in every direction, four miles across.  Temperatures would rise to 20 million degrees Fahrenheit, and everything--buildings, trees, cars, and people--would be vaporized.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p:nvPr>
        </p:nvSpPr>
        <p:spPr>
          <a:noFill/>
        </p:spPr>
        <p:txBody>
          <a:bodyPr/>
          <a:lstStyle/>
          <a:p>
            <a:fld id="{1E825557-A3DD-4697-B43B-CE1C2D62A602}" type="slidenum">
              <a:rPr lang="en-GB" smtClean="0">
                <a:ea typeface="MS Gothic" pitchFamily="49" charset="-128"/>
              </a:rPr>
              <a:pPr/>
              <a:t>22</a:t>
            </a:fld>
            <a:endParaRPr lang="en-GB" smtClean="0">
              <a:ea typeface="MS Gothic" pitchFamily="49" charset="-128"/>
            </a:endParaRPr>
          </a:p>
        </p:txBody>
      </p:sp>
      <p:sp>
        <p:nvSpPr>
          <p:cNvPr id="1126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2644" name="Text Box 2"/>
          <p:cNvSpPr>
            <a:spLocks noGrp="1" noChangeArrowheads="1"/>
          </p:cNvSpPr>
          <p:nvPr>
            <p:ph type="body" idx="1"/>
          </p:nvPr>
        </p:nvSpPr>
        <p:spPr>
          <a:xfrm>
            <a:off x="685800" y="4343400"/>
            <a:ext cx="5486400" cy="4116388"/>
          </a:xfrm>
          <a:noFill/>
          <a:ln/>
        </p:spPr>
        <p:txBody>
          <a:bodyPr lIns="0" tIns="0" rIns="0" bIns="0">
            <a:spAutoFit/>
          </a:bodyPr>
          <a:lstStyle/>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To a distance of 4 miles in every direction, the blast would produce pressures of 25 pounds per square inch and winds in excess of 650 miles per hour. Forces of this magnitude can destroy essentially anything that we build including reinforced concrete and steel structures. Even deep underground bomb shelters would be crushed.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p:spPr>
        <p:txBody>
          <a:bodyPr/>
          <a:lstStyle/>
          <a:p>
            <a:fld id="{72CF9C3F-161E-4471-8FCB-6C908DC4B8DF}" type="slidenum">
              <a:rPr lang="en-GB" smtClean="0">
                <a:ea typeface="MS Gothic" pitchFamily="49" charset="-128"/>
              </a:rPr>
              <a:pPr/>
              <a:t>23</a:t>
            </a:fld>
            <a:endParaRPr lang="en-GB" smtClean="0">
              <a:ea typeface="MS Gothic" pitchFamily="49" charset="-128"/>
            </a:endParaRPr>
          </a:p>
        </p:txBody>
      </p:sp>
      <p:sp>
        <p:nvSpPr>
          <p:cNvPr id="1136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3668" name="Text Box 2"/>
          <p:cNvSpPr>
            <a:spLocks noGrp="1" noChangeArrowheads="1"/>
          </p:cNvSpPr>
          <p:nvPr>
            <p:ph type="body" idx="1"/>
          </p:nvPr>
        </p:nvSpPr>
        <p:spPr>
          <a:xfrm>
            <a:off x="685800" y="4343400"/>
            <a:ext cx="5486400" cy="4116388"/>
          </a:xfrm>
          <a:noFill/>
          <a:ln/>
        </p:spPr>
        <p:txBody>
          <a:bodyPr lIns="0" tIns="0" rIns="0" bIns="0">
            <a:spAutoFit/>
          </a:bodyPr>
          <a:lstStyle/>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To a distance of six miles in every direction, the heat would still be intense enough to melt automobiles.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p:spPr>
        <p:txBody>
          <a:bodyPr/>
          <a:lstStyle/>
          <a:p>
            <a:fld id="{6388E04D-751B-4AB1-A632-10DBBE2EFB19}" type="slidenum">
              <a:rPr lang="en-GB" smtClean="0">
                <a:ea typeface="MS Gothic" pitchFamily="49" charset="-128"/>
              </a:rPr>
              <a:pPr/>
              <a:t>24</a:t>
            </a:fld>
            <a:endParaRPr lang="en-GB" smtClean="0">
              <a:ea typeface="MS Gothic" pitchFamily="49" charset="-128"/>
            </a:endParaRPr>
          </a:p>
        </p:txBody>
      </p:sp>
      <p:sp>
        <p:nvSpPr>
          <p:cNvPr id="1146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4692" name="Text Box 2"/>
          <p:cNvSpPr>
            <a:spLocks noGrp="1" noChangeArrowheads="1"/>
          </p:cNvSpPr>
          <p:nvPr>
            <p:ph type="body" idx="1"/>
          </p:nvPr>
        </p:nvSpPr>
        <p:spPr>
          <a:xfrm>
            <a:off x="685800" y="4343400"/>
            <a:ext cx="5486400" cy="4116388"/>
          </a:xfrm>
          <a:noFill/>
          <a:ln/>
        </p:spPr>
        <p:txBody>
          <a:bodyPr lIns="0" tIns="0" rIns="0" bIns="0">
            <a:spAutoFit/>
          </a:bodyPr>
          <a:lstStyle/>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To a distance of 10 miles in every direction, and note</a:t>
            </a:r>
            <a:r>
              <a:rPr lang="en-GB" baseline="0" dirty="0" smtClean="0">
                <a:latin typeface="Arial" charset="0"/>
                <a:ea typeface="MS Gothic" pitchFamily="49" charset="-128"/>
              </a:rPr>
              <a:t> that I have had to change the scale of the map to accommodate the expanding zone of destruction, </a:t>
            </a:r>
            <a:r>
              <a:rPr lang="en-GB" dirty="0" smtClean="0">
                <a:latin typeface="Arial" charset="0"/>
                <a:ea typeface="MS Gothic" pitchFamily="49" charset="-128"/>
              </a:rPr>
              <a:t> the blast wave would create pressures of 7 to 10 pounds per square inch and winds of 200 miles per hour</a:t>
            </a:r>
            <a:r>
              <a:rPr lang="en-GB" dirty="0" smtClean="0">
                <a:latin typeface="Arial" charset="0"/>
                <a:ea typeface="MS Gothic" pitchFamily="49" charset="-128"/>
              </a:rPr>
              <a:t>.  Forces</a:t>
            </a:r>
            <a:r>
              <a:rPr lang="en-GB" baseline="0" dirty="0" smtClean="0">
                <a:latin typeface="Arial" charset="0"/>
                <a:ea typeface="MS Gothic" pitchFamily="49" charset="-128"/>
              </a:rPr>
              <a:t> of this magnitude would level wooden and masonry buildings.  In modern steel and concrete structures, the wall and floors would be swept out; a steel skeleton would remain.</a:t>
            </a:r>
            <a:endParaRPr lang="en-GB" dirty="0" smtClean="0">
              <a:latin typeface="Arial" charset="0"/>
              <a:ea typeface="MS Gothic" pitchFamily="4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p:spPr>
        <p:txBody>
          <a:bodyPr/>
          <a:lstStyle/>
          <a:p>
            <a:fld id="{E5047C34-39E4-4D0B-8608-FF319AE4D568}" type="slidenum">
              <a:rPr lang="en-GB" smtClean="0">
                <a:ea typeface="MS Gothic" pitchFamily="49" charset="-128"/>
              </a:rPr>
              <a:pPr/>
              <a:t>25</a:t>
            </a:fld>
            <a:endParaRPr lang="en-GB" smtClean="0">
              <a:ea typeface="MS Gothic" pitchFamily="49" charset="-128"/>
            </a:endParaRPr>
          </a:p>
        </p:txBody>
      </p:sp>
      <p:sp>
        <p:nvSpPr>
          <p:cNvPr id="1157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5716" name="Text Box 2"/>
          <p:cNvSpPr>
            <a:spLocks noGrp="1" noChangeArrowheads="1"/>
          </p:cNvSpPr>
          <p:nvPr>
            <p:ph type="body" idx="1"/>
          </p:nvPr>
        </p:nvSpPr>
        <p:spPr>
          <a:xfrm>
            <a:off x="685800" y="4343400"/>
            <a:ext cx="5486400" cy="4116388"/>
          </a:xfrm>
          <a:noFill/>
          <a:ln/>
        </p:spPr>
        <p:txBody>
          <a:bodyPr lIns="0" tIns="0" rIns="0" bIns="0">
            <a:spAutoFit/>
          </a:bodyPr>
          <a:lstStyle/>
          <a:p>
            <a:pPr eaLnBrk="1" hangingPunct="1">
              <a:lnSpc>
                <a:spcPct val="93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To a distance of at least 16 miles in every direction, the heat would ignite </a:t>
            </a:r>
            <a:r>
              <a:rPr lang="en-GB" dirty="0" smtClean="0">
                <a:latin typeface="Arial" charset="0"/>
                <a:ea typeface="MS Gothic" pitchFamily="49" charset="-128"/>
              </a:rPr>
              <a:t>everything</a:t>
            </a:r>
            <a:r>
              <a:rPr lang="en-GB" baseline="0" dirty="0" smtClean="0">
                <a:latin typeface="Arial" charset="0"/>
                <a:ea typeface="MS Gothic" pitchFamily="49" charset="-128"/>
              </a:rPr>
              <a:t> that burns</a:t>
            </a:r>
            <a:r>
              <a:rPr lang="en-GB" dirty="0" smtClean="0">
                <a:latin typeface="Arial" charset="0"/>
                <a:ea typeface="MS Gothic" pitchFamily="49" charset="-128"/>
              </a:rPr>
              <a:t>--</a:t>
            </a:r>
            <a:r>
              <a:rPr lang="en-GB" dirty="0" smtClean="0">
                <a:latin typeface="Arial" charset="0"/>
                <a:ea typeface="MS Gothic" pitchFamily="49" charset="-128"/>
              </a:rPr>
              <a:t>paper, cloth, wood, leaves, gasoline, heating oil--starting hundreds of thousands of fires. Fanned by blast winds still in excess of 100 miles per hour, these fires would merge into a giant firestorm more than 30 miles across and covering 800 square miles. Everything within this entire area would be consumed by flames. Temperatures would rise to 1400 degrees Fahrenheit. All the oxygen</a:t>
            </a:r>
            <a:r>
              <a:rPr lang="en-GB" baseline="0" dirty="0" smtClean="0">
                <a:latin typeface="Arial" charset="0"/>
                <a:ea typeface="MS Gothic" pitchFamily="49" charset="-128"/>
              </a:rPr>
              <a:t> would be consumed </a:t>
            </a:r>
            <a:r>
              <a:rPr lang="en-GB" dirty="0" smtClean="0">
                <a:latin typeface="Arial" charset="0"/>
                <a:ea typeface="MS Gothic" pitchFamily="49" charset="-128"/>
              </a:rPr>
              <a:t>And every</a:t>
            </a:r>
            <a:r>
              <a:rPr lang="en-GB" baseline="0" dirty="0" smtClean="0">
                <a:latin typeface="Arial" charset="0"/>
                <a:ea typeface="MS Gothic" pitchFamily="49" charset="-128"/>
              </a:rPr>
              <a:t> living thing</a:t>
            </a:r>
            <a:r>
              <a:rPr lang="en-GB" dirty="0" smtClean="0">
                <a:latin typeface="Arial" charset="0"/>
                <a:ea typeface="MS Gothic" pitchFamily="49" charset="-128"/>
              </a:rPr>
              <a:t> would die.  In the case of New York we are talking about 15 million people dead in a </a:t>
            </a:r>
            <a:r>
              <a:rPr lang="en-GB" dirty="0" smtClean="0">
                <a:latin typeface="Arial" charset="0"/>
                <a:ea typeface="MS Gothic" pitchFamily="49" charset="-128"/>
              </a:rPr>
              <a:t>half </a:t>
            </a:r>
            <a:r>
              <a:rPr lang="en-GB" dirty="0" smtClean="0">
                <a:latin typeface="Arial" charset="0"/>
                <a:ea typeface="MS Gothic" pitchFamily="49" charset="-128"/>
              </a:rPr>
              <a:t>hour.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p:spPr>
        <p:txBody>
          <a:bodyPr/>
          <a:lstStyle/>
          <a:p>
            <a:fld id="{12D4CB2E-90D2-4F90-A33D-23C21E3B6E48}" type="slidenum">
              <a:rPr lang="en-GB" smtClean="0">
                <a:ea typeface="MS Gothic" pitchFamily="49" charset="-128"/>
              </a:rPr>
              <a:pPr/>
              <a:t>26</a:t>
            </a:fld>
            <a:endParaRPr lang="en-GB" smtClean="0">
              <a:ea typeface="MS Gothic" pitchFamily="49" charset="-128"/>
            </a:endParaRPr>
          </a:p>
        </p:txBody>
      </p:sp>
      <p:sp>
        <p:nvSpPr>
          <p:cNvPr id="118787"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F76F7D-954E-420B-9A84-28523ABAEFA4}"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GB" sz="1200">
              <a:solidFill>
                <a:srgbClr val="000000"/>
              </a:solidFill>
            </a:endParaRPr>
          </a:p>
        </p:txBody>
      </p:sp>
      <p:sp>
        <p:nvSpPr>
          <p:cNvPr id="11878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18789" name="Text Box 3"/>
          <p:cNvSpPr>
            <a:spLocks noGrp="1" noChangeArrowheads="1"/>
          </p:cNvSpPr>
          <p:nvPr>
            <p:ph type="body"/>
          </p:nvPr>
        </p:nvSpPr>
        <p:spPr>
          <a:xfrm>
            <a:off x="914400" y="4343400"/>
            <a:ext cx="50292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Beyond</a:t>
            </a:r>
            <a:r>
              <a:rPr lang="en-GB" baseline="0" dirty="0" smtClean="0">
                <a:latin typeface="Arial" charset="0"/>
                <a:ea typeface="MS Gothic" pitchFamily="49" charset="-128"/>
              </a:rPr>
              <a:t> the firestorm, the destruction would continue and there would be millions of injured. </a:t>
            </a:r>
            <a:r>
              <a:rPr lang="en-GB" dirty="0" smtClean="0">
                <a:latin typeface="Arial" charset="0"/>
                <a:ea typeface="MS Gothic" pitchFamily="49" charset="-128"/>
              </a:rPr>
              <a:t>In the immediate post attack period, burns would constitute the most common and serious medical problem. Hundreds of thousands of people would have sustained major second and third degree burns, some from the direct effects of the heat flash on exposed skin, others injured in the thousands of fires that would rage on the periphery of the great firestorm. These people would need urgent and intensive medical therapy. It would not be available. In the entire United States, there are only 2000 special beds for burn patients. </a:t>
            </a:r>
            <a:r>
              <a:rPr lang="en-GB" dirty="0" smtClean="0">
                <a:latin typeface="Arial" charset="0"/>
                <a:ea typeface="MS Gothic" pitchFamily="49" charset="-128"/>
              </a:rPr>
              <a:t>And most of </a:t>
            </a:r>
            <a:r>
              <a:rPr lang="en-GB" dirty="0" smtClean="0">
                <a:latin typeface="Arial" charset="0"/>
                <a:ea typeface="MS Gothic" pitchFamily="49" charset="-128"/>
              </a:rPr>
              <a:t>these would have been destroyed by the bomb. At best, a tiny fraction of the hundreds of thousands of burn patients would receive appropriate medical care. The rest would </a:t>
            </a:r>
            <a:r>
              <a:rPr lang="en-GB" dirty="0" smtClean="0">
                <a:latin typeface="Arial" charset="0"/>
                <a:ea typeface="MS Gothic" pitchFamily="49" charset="-128"/>
              </a:rPr>
              <a:t>die.</a:t>
            </a:r>
            <a:r>
              <a:rPr lang="en-GB" baseline="0" dirty="0" smtClean="0">
                <a:latin typeface="Arial" charset="0"/>
                <a:ea typeface="MS Gothic" pitchFamily="49" charset="-128"/>
              </a:rPr>
              <a:t> </a:t>
            </a:r>
            <a:r>
              <a:rPr lang="en-GB" dirty="0" smtClean="0">
                <a:latin typeface="Arial" charset="0"/>
                <a:ea typeface="MS Gothic" pitchFamily="49" charset="-128"/>
              </a:rPr>
              <a:t>In addition to these burn patients there would be many hundreds of  thousands of other injuries. People blinded by the  flash or deafened when the pressure wave ruptured their ear drums. People with lungs collapsed by the tremendous pressures. People with stab wounds from flying debris. People with bones broken when they had been hurled through the air by the hurricane force winds or trapped under collapsing buildings</a:t>
            </a: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And if this attack were part of a large scale</a:t>
            </a:r>
            <a:r>
              <a:rPr lang="en-GB" baseline="0" dirty="0" smtClean="0">
                <a:latin typeface="Arial" charset="0"/>
                <a:ea typeface="MS Gothic" pitchFamily="49" charset="-128"/>
              </a:rPr>
              <a:t> war between the US and Russia, the same level of destruction would be seen </a:t>
            </a:r>
            <a:r>
              <a:rPr lang="en-GB" baseline="0" dirty="0" smtClean="0">
                <a:latin typeface="Arial" charset="0"/>
                <a:ea typeface="MS Gothic" pitchFamily="49" charset="-128"/>
              </a:rPr>
              <a:t>in every </a:t>
            </a:r>
            <a:r>
              <a:rPr lang="en-GB" baseline="0" dirty="0" smtClean="0">
                <a:latin typeface="Arial" charset="0"/>
                <a:ea typeface="MS Gothic" pitchFamily="49" charset="-128"/>
              </a:rPr>
              <a:t>major city in the US and Russia, and if NATO were drawn into the conflict, in most of the great cities of Canada and Europe as well.   </a:t>
            </a:r>
            <a:r>
              <a:rPr lang="en-GB" baseline="0" dirty="0" smtClean="0">
                <a:latin typeface="Arial" charset="0"/>
                <a:ea typeface="MS Gothic" pitchFamily="49" charset="-128"/>
              </a:rPr>
              <a:t>A 2002 </a:t>
            </a:r>
            <a:r>
              <a:rPr lang="en-GB" baseline="0" dirty="0" smtClean="0">
                <a:latin typeface="Arial" charset="0"/>
                <a:ea typeface="MS Gothic" pitchFamily="49" charset="-128"/>
              </a:rPr>
              <a:t>study showed that if only 300  </a:t>
            </a:r>
            <a:r>
              <a:rPr lang="en-GB" baseline="0" dirty="0" smtClean="0">
                <a:latin typeface="Arial" charset="0"/>
                <a:ea typeface="MS Gothic" pitchFamily="49" charset="-128"/>
              </a:rPr>
              <a:t>bombs  in the Russian arsenal hit targets in US cities, 75 to 100 million people would die in the first half hour, and the entire infrastructure needed to support the rest of the population would be </a:t>
            </a:r>
            <a:r>
              <a:rPr lang="en-GB" baseline="0" dirty="0" err="1" smtClean="0">
                <a:latin typeface="Arial" charset="0"/>
                <a:ea typeface="MS Gothic" pitchFamily="49" charset="-128"/>
              </a:rPr>
              <a:t>be</a:t>
            </a:r>
            <a:r>
              <a:rPr lang="en-GB" baseline="0" dirty="0" smtClean="0">
                <a:latin typeface="Arial" charset="0"/>
                <a:ea typeface="MS Gothic" pitchFamily="49" charset="-128"/>
              </a:rPr>
              <a:t> destroyed.  The public health system, the communications network, the banking system, the food distribution system:  it would all be gone. And </a:t>
            </a:r>
            <a:r>
              <a:rPr lang="en-GB" baseline="0" dirty="0" err="1" smtClean="0">
                <a:latin typeface="Arial" charset="0"/>
                <a:ea typeface="MS Gothic" pitchFamily="49" charset="-128"/>
              </a:rPr>
              <a:t>tn</a:t>
            </a:r>
            <a:r>
              <a:rPr lang="en-GB" baseline="0" dirty="0" smtClean="0">
                <a:latin typeface="Arial" charset="0"/>
                <a:ea typeface="MS Gothic" pitchFamily="49" charset="-128"/>
              </a:rPr>
              <a:t> the months following this attack, the majority of the population in the affected countries would die from exposure to the elements, from starvation, from radiation sickness and epidemic disease.</a:t>
            </a: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p:nvPr>
        </p:nvSpPr>
        <p:spPr>
          <a:noFill/>
        </p:spPr>
        <p:txBody>
          <a:bodyPr/>
          <a:lstStyle/>
          <a:p>
            <a:fld id="{D46BA3F2-D566-4112-9153-8426092E7C4C}" type="slidenum">
              <a:rPr lang="en-GB" smtClean="0">
                <a:ea typeface="MS Gothic" pitchFamily="49" charset="-128"/>
              </a:rPr>
              <a:pPr/>
              <a:t>27</a:t>
            </a:fld>
            <a:endParaRPr lang="en-GB" smtClean="0">
              <a:ea typeface="MS Gothic" pitchFamily="49" charset="-128"/>
            </a:endParaRPr>
          </a:p>
        </p:txBody>
      </p:sp>
      <p:sp>
        <p:nvSpPr>
          <p:cNvPr id="12185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99999F3-BEF0-4CD9-9B15-608EE24C894A}"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GB" sz="1200">
              <a:solidFill>
                <a:srgbClr val="000000"/>
              </a:solidFill>
            </a:endParaRPr>
          </a:p>
        </p:txBody>
      </p:sp>
      <p:sp>
        <p:nvSpPr>
          <p:cNvPr id="12186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1861"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But even this is not the full story.  Because this attack would cause the same kind of climate disruption as a limited nuclear war, but on a much larger scale.  The South Asian scenario pumps 5 million tons of debris into the atmosphere; a war involving </a:t>
            </a:r>
            <a:r>
              <a:rPr lang="en-GB" dirty="0" smtClean="0">
                <a:latin typeface="Arial" charset="0"/>
                <a:ea typeface="MS Gothic" pitchFamily="49" charset="-128"/>
              </a:rPr>
              <a:t>only those weapons that will remain</a:t>
            </a:r>
            <a:r>
              <a:rPr lang="en-GB" baseline="0" dirty="0" smtClean="0">
                <a:latin typeface="Arial" charset="0"/>
                <a:ea typeface="MS Gothic" pitchFamily="49" charset="-128"/>
              </a:rPr>
              <a:t> in the deployed arsenals of the US and Russia when the New START treaty is fully implemented in 2017—that war puts more than </a:t>
            </a:r>
            <a:r>
              <a:rPr lang="en-GB" dirty="0" smtClean="0">
                <a:latin typeface="Arial" charset="0"/>
                <a:ea typeface="MS Gothic" pitchFamily="49" charset="-128"/>
              </a:rPr>
              <a:t>150 </a:t>
            </a:r>
            <a:r>
              <a:rPr lang="en-GB" dirty="0" smtClean="0">
                <a:latin typeface="Arial" charset="0"/>
                <a:ea typeface="MS Gothic" pitchFamily="49" charset="-128"/>
              </a:rPr>
              <a:t>million </a:t>
            </a:r>
            <a:r>
              <a:rPr lang="en-GB" dirty="0" smtClean="0">
                <a:latin typeface="Arial" charset="0"/>
                <a:ea typeface="MS Gothic" pitchFamily="49" charset="-128"/>
              </a:rPr>
              <a:t>tons</a:t>
            </a:r>
            <a:r>
              <a:rPr lang="en-GB" baseline="0" dirty="0" smtClean="0">
                <a:latin typeface="Arial" charset="0"/>
                <a:ea typeface="MS Gothic" pitchFamily="49" charset="-128"/>
              </a:rPr>
              <a:t> of soot into the upper atmosphere.  And that drops temperatures not 1.25 degrees, but 8 degrees C.   In the interior regions of Eurasia and North America temperatures drop 20 to 30 degrees to levels not seen on Earth in 18,000 years since the coldest time of the last ice age.  Ecosystems would collapse, food </a:t>
            </a:r>
            <a:r>
              <a:rPr lang="en-GB" baseline="0" dirty="0" err="1" smtClean="0">
                <a:latin typeface="Arial" charset="0"/>
                <a:ea typeface="MS Gothic" pitchFamily="49" charset="-128"/>
              </a:rPr>
              <a:t>productin</a:t>
            </a:r>
            <a:r>
              <a:rPr lang="en-GB" baseline="0" dirty="0" smtClean="0">
                <a:latin typeface="Arial" charset="0"/>
                <a:ea typeface="MS Gothic" pitchFamily="49" charset="-128"/>
              </a:rPr>
              <a:t> would plummet.  The vast majority of the human race would starve and we might become extinct as a species.</a:t>
            </a: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p:nvPr>
        </p:nvSpPr>
        <p:spPr>
          <a:noFill/>
        </p:spPr>
        <p:txBody>
          <a:bodyPr/>
          <a:lstStyle/>
          <a:p>
            <a:fld id="{282E6EC3-81FD-494D-847A-19BAD2EF8E33}" type="slidenum">
              <a:rPr lang="en-GB" smtClean="0">
                <a:ea typeface="MS Gothic" pitchFamily="49" charset="-128"/>
              </a:rPr>
              <a:pPr/>
              <a:t>28</a:t>
            </a:fld>
            <a:endParaRPr lang="en-GB" smtClean="0">
              <a:ea typeface="MS Gothic" pitchFamily="49" charset="-128"/>
            </a:endParaRPr>
          </a:p>
        </p:txBody>
      </p:sp>
      <p:sp>
        <p:nvSpPr>
          <p:cNvPr id="123907"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0B54318-AC05-474F-8AC5-A687DBD65A06}"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en-GB" sz="1200">
              <a:solidFill>
                <a:srgbClr val="000000"/>
              </a:solidFill>
            </a:endParaRPr>
          </a:p>
        </p:txBody>
      </p:sp>
      <p:sp>
        <p:nvSpPr>
          <p:cNvPr id="123908" name="Text Box 2"/>
          <p:cNvSpPr txBox="1">
            <a:spLocks noChangeArrowheads="1"/>
          </p:cNvSpPr>
          <p:nvPr/>
        </p:nvSpPr>
        <p:spPr bwMode="auto">
          <a:xfrm>
            <a:off x="2222500" y="152400"/>
            <a:ext cx="2641600" cy="19812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3909" name="Text Box 3"/>
          <p:cNvSpPr>
            <a:spLocks noGrp="1" noChangeArrowheads="1"/>
          </p:cNvSpPr>
          <p:nvPr>
            <p:ph type="body"/>
          </p:nvPr>
        </p:nvSpPr>
        <p:spPr>
          <a:xfrm>
            <a:off x="381000" y="2209800"/>
            <a:ext cx="6096000" cy="6478588"/>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It is important that we understand that this is not just some theoretical scenario that I have sketched out but a danger which is real and present.  </a:t>
            </a:r>
            <a:r>
              <a:rPr lang="en-GB" dirty="0" smtClean="0">
                <a:latin typeface="Arial" charset="0"/>
                <a:ea typeface="MS Gothic" pitchFamily="49" charset="-128"/>
              </a:rPr>
              <a:t>For</a:t>
            </a:r>
            <a:r>
              <a:rPr lang="en-GB" baseline="0" dirty="0" smtClean="0">
                <a:latin typeface="Arial" charset="0"/>
                <a:ea typeface="MS Gothic" pitchFamily="49" charset="-128"/>
              </a:rPr>
              <a:t> 25 years we have been told that we do not have to worry about nuclear war between the US and Russia.  The crisis in Ukraine has shown how hollow those assurances are.  Even if we do not stumble into the intentional use of nuclear weapons, there remains the danger of accidental war.</a:t>
            </a:r>
            <a:endParaRPr lang="en-GB" dirty="0" smtClean="0">
              <a:latin typeface="Arial" charset="0"/>
              <a:ea typeface="MS Gothic" pitchFamily="49"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We</a:t>
            </a:r>
            <a:r>
              <a:rPr lang="en-GB" baseline="0" dirty="0" smtClean="0">
                <a:latin typeface="Arial" charset="0"/>
                <a:ea typeface="MS Gothic" pitchFamily="49" charset="-128"/>
              </a:rPr>
              <a:t> know of at least 5 occasions since 1979 when either Moscow or Washington prepared to launce nuclear war in the mistaken belief that they were themselves already under attack.  On November 9, 1979 a training tape was accidentally loaded into the main computer at the US command </a:t>
            </a:r>
            <a:r>
              <a:rPr lang="en-GB" baseline="0" dirty="0" err="1" smtClean="0">
                <a:latin typeface="Arial" charset="0"/>
                <a:ea typeface="MS Gothic" pitchFamily="49" charset="-128"/>
              </a:rPr>
              <a:t>center</a:t>
            </a:r>
            <a:r>
              <a:rPr lang="en-GB" baseline="0" dirty="0" smtClean="0">
                <a:latin typeface="Arial" charset="0"/>
                <a:ea typeface="MS Gothic" pitchFamily="49" charset="-128"/>
              </a:rPr>
              <a:t> simulating a full scale Soviet attack on the US.  In June 1980 a computer chip </a:t>
            </a:r>
            <a:r>
              <a:rPr lang="en-GB" baseline="0" dirty="0" smtClean="0">
                <a:latin typeface="Arial" charset="0"/>
                <a:ea typeface="MS Gothic" pitchFamily="49" charset="-128"/>
              </a:rPr>
              <a:t>malfunction </a:t>
            </a:r>
            <a:r>
              <a:rPr lang="en-GB" baseline="0" dirty="0" smtClean="0">
                <a:latin typeface="Arial" charset="0"/>
                <a:ea typeface="MS Gothic" pitchFamily="49" charset="-128"/>
              </a:rPr>
              <a:t>again </a:t>
            </a:r>
            <a:r>
              <a:rPr lang="en-GB" baseline="0" dirty="0" smtClean="0">
                <a:latin typeface="Arial" charset="0"/>
                <a:ea typeface="MS Gothic" pitchFamily="49" charset="-128"/>
              </a:rPr>
              <a:t>caused </a:t>
            </a:r>
            <a:r>
              <a:rPr lang="en-GB" baseline="0" dirty="0" smtClean="0">
                <a:latin typeface="Arial" charset="0"/>
                <a:ea typeface="MS Gothic" pitchFamily="49" charset="-128"/>
              </a:rPr>
              <a:t>a false indication of Soviet attack.  In September 1983 a Soviet  computer error simulated a US attack on Russia, and in November 1983 the Soviet leadership mistakenly concluded that a large scale NATO exercise, Able Archer 83, was the cover for a planned surprise attack </a:t>
            </a:r>
            <a:r>
              <a:rPr lang="en-GB" baseline="0" dirty="0" smtClean="0">
                <a:latin typeface="Arial" charset="0"/>
                <a:ea typeface="MS Gothic" pitchFamily="49" charset="-128"/>
              </a:rPr>
              <a:t>on the </a:t>
            </a:r>
            <a:r>
              <a:rPr lang="en-GB" baseline="0" dirty="0" smtClean="0">
                <a:latin typeface="Arial" charset="0"/>
                <a:ea typeface="MS Gothic" pitchFamily="49" charset="-128"/>
              </a:rPr>
              <a:t>Soviet </a:t>
            </a:r>
            <a:r>
              <a:rPr lang="en-GB" baseline="0" dirty="0" err="1" smtClean="0">
                <a:latin typeface="Arial" charset="0"/>
                <a:ea typeface="MS Gothic" pitchFamily="49" charset="-128"/>
              </a:rPr>
              <a:t>Uniton</a:t>
            </a:r>
            <a:r>
              <a:rPr lang="en-GB" baseline="0" dirty="0" smtClean="0">
                <a:latin typeface="Arial" charset="0"/>
                <a:ea typeface="MS Gothic" pitchFamily="49" charset="-128"/>
              </a:rPr>
              <a:t>..Most </a:t>
            </a:r>
            <a:r>
              <a:rPr lang="en-GB" baseline="0" dirty="0" smtClean="0">
                <a:latin typeface="Arial" charset="0"/>
                <a:ea typeface="MS Gothic" pitchFamily="49" charset="-128"/>
              </a:rPr>
              <a:t>recently, o</a:t>
            </a:r>
            <a:r>
              <a:rPr lang="en-GB" dirty="0" smtClean="0">
                <a:latin typeface="Arial" charset="0"/>
                <a:ea typeface="MS Gothic" pitchFamily="49" charset="-128"/>
              </a:rPr>
              <a:t>n </a:t>
            </a:r>
            <a:r>
              <a:rPr lang="en-GB" dirty="0" smtClean="0">
                <a:latin typeface="Arial" charset="0"/>
                <a:ea typeface="MS Gothic" pitchFamily="49" charset="-128"/>
              </a:rPr>
              <a:t>January 25 1995, a full 5 years after the end of the Cold War.  the US launched a weather rocket from Norway.  In accordance with international arrangements </a:t>
            </a:r>
            <a:r>
              <a:rPr lang="en-GB" dirty="0" smtClean="0">
                <a:latin typeface="Arial" charset="0"/>
                <a:ea typeface="MS Gothic" pitchFamily="49" charset="-128"/>
              </a:rPr>
              <a:t>the</a:t>
            </a:r>
            <a:r>
              <a:rPr lang="en-GB" baseline="0" dirty="0" smtClean="0">
                <a:latin typeface="Arial" charset="0"/>
                <a:ea typeface="MS Gothic" pitchFamily="49" charset="-128"/>
              </a:rPr>
              <a:t> US</a:t>
            </a:r>
            <a:r>
              <a:rPr lang="en-GB" dirty="0" smtClean="0">
                <a:latin typeface="Arial" charset="0"/>
                <a:ea typeface="MS Gothic" pitchFamily="49" charset="-128"/>
              </a:rPr>
              <a:t> </a:t>
            </a:r>
            <a:r>
              <a:rPr lang="en-GB" dirty="0" smtClean="0">
                <a:latin typeface="Arial" charset="0"/>
                <a:ea typeface="MS Gothic" pitchFamily="49" charset="-128"/>
              </a:rPr>
              <a:t>notified the Russians in advance of this launch, but someone in Moscow failed to pass the notice on. The Russian military was not expecting the launch.  Since the Russians know that the US always keeps nuclear missile submarines in the North Atlantic off the coast of Norway,  when the launch was picked up on radar </a:t>
            </a:r>
            <a:r>
              <a:rPr lang="en-GB" dirty="0" smtClean="0">
                <a:latin typeface="Arial" charset="0"/>
                <a:ea typeface="MS Gothic" pitchFamily="49" charset="-128"/>
              </a:rPr>
              <a:t> </a:t>
            </a:r>
            <a:r>
              <a:rPr lang="en-GB" dirty="0" smtClean="0">
                <a:latin typeface="Arial" charset="0"/>
                <a:ea typeface="MS Gothic" pitchFamily="49" charset="-128"/>
              </a:rPr>
              <a:t>they  interpreted it as a possible missile attack.  For the only time that we know of, the special briefcase that the Russian President carries at all times to order the response to nuclear attack was activated.  President Yeltsin, a man with serious health and alcohol abuse problems,  was given a series of options that ranged from doing nothing to launching a full scale attack on the US.  And he was given about 5 minutes to decide. Russian and US nuclear forces are guided by the doctrine of launch on warning.  If either side believes that they are under attack they are supposed to counter attack immediately and not wait for the other side’s missiles to actually explode. We do not know exactly what happened in the Kremlin that morning. But Yeltsin, or someone acting for him, decided to wait, and in a few minutes it was clear that the blips on the radar screen were not moving towards Russia.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January 25, 1995 was an ordinary day, in a safer time than our own.  There were no great crises anywhere in the world.  And yet we came within 5 minutes of destroying ourselves.  We simply can not count on being that lucky the next time.</a:t>
            </a:r>
            <a:r>
              <a:rPr lang="en-GB" baseline="0" dirty="0" smtClean="0">
                <a:latin typeface="Arial" charset="0"/>
                <a:ea typeface="MS Gothic" pitchFamily="49" charset="-128"/>
              </a:rPr>
              <a:t>  There may have been other similar episodes—these are the ones that have made it into the public record.  I began this talk by discussing the possibility of terrorists setting off a small nuclear weapons in one city.  The even greater danger is that terrorists will hack into the command systems of either the US or Russia and launch one or more nuclear missiles and triggering a large scale nuclear war.</a:t>
            </a:r>
            <a:endParaRPr lang="en-GB" dirty="0" smtClean="0">
              <a:latin typeface="Arial" charset="0"/>
              <a:ea typeface="MS Gothic" pitchFamily="49" charset="-128"/>
            </a:endParaRPr>
          </a:p>
          <a:p>
            <a:endParaRPr lang="en-US" dirty="0"/>
          </a:p>
        </p:txBody>
      </p:sp>
      <p:sp>
        <p:nvSpPr>
          <p:cNvPr id="4" name="Slide Number Placeholder 3"/>
          <p:cNvSpPr>
            <a:spLocks noGrp="1"/>
          </p:cNvSpPr>
          <p:nvPr>
            <p:ph type="sldNum" idx="10"/>
          </p:nvPr>
        </p:nvSpPr>
        <p:spPr/>
        <p:txBody>
          <a:bodyPr/>
          <a:lstStyle/>
          <a:p>
            <a:pPr>
              <a:defRPr/>
            </a:pPr>
            <a:fld id="{F71B933E-4CD9-4CEE-BBF0-D60CD5878125}"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p>
            <a:fld id="{26574DBF-DBFD-44D6-BBBB-E36E8040DB28}" type="slidenum">
              <a:rPr lang="en-GB" smtClean="0">
                <a:ea typeface="MS Gothic" pitchFamily="49" charset="-128"/>
              </a:rPr>
              <a:pPr/>
              <a:t>3</a:t>
            </a:fld>
            <a:endParaRPr lang="en-GB" smtClean="0">
              <a:ea typeface="MS Gothic" pitchFamily="49" charset="-128"/>
            </a:endParaRPr>
          </a:p>
        </p:txBody>
      </p:sp>
      <p:sp>
        <p:nvSpPr>
          <p:cNvPr id="7680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9059719-7CF2-4C0F-A398-7E56CE3ACD65}"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200">
              <a:solidFill>
                <a:srgbClr val="000000"/>
              </a:solidFill>
            </a:endParaRPr>
          </a:p>
        </p:txBody>
      </p:sp>
      <p:sp>
        <p:nvSpPr>
          <p:cNvPr id="7680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6805" name="Text Box 3"/>
          <p:cNvSpPr>
            <a:spLocks noGrp="1" noChangeArrowheads="1"/>
          </p:cNvSpPr>
          <p:nvPr>
            <p:ph type="body"/>
          </p:nvPr>
        </p:nvSpPr>
        <p:spPr>
          <a:xfrm>
            <a:off x="685800" y="4343400"/>
            <a:ext cx="5486400" cy="4448175"/>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latin typeface="Arial" charset="0"/>
                <a:ea typeface="MS Gothic" pitchFamily="49" charset="-128"/>
              </a:rPr>
              <a:t> Most of the bombs in the US and Russian arsenals today are 30 to 50 times larger than the bomb which destroyed Hiroshima. </a:t>
            </a:r>
            <a:r>
              <a:rPr lang="en-GB" baseline="0" dirty="0" smtClean="0">
                <a:latin typeface="Arial" charset="0"/>
                <a:ea typeface="MS Gothic" pitchFamily="49" charset="-128"/>
              </a:rPr>
              <a:t> </a:t>
            </a:r>
            <a:r>
              <a:rPr lang="en-GB" sz="1200" dirty="0" smtClean="0">
                <a:latin typeface="Arial" charset="0"/>
                <a:ea typeface="MS Gothic" pitchFamily="49" charset="-128"/>
              </a:rPr>
              <a:t>But if there is a war using nuclear weapons, it is unlikely that just one of these weapons will be used.  Let us consider a “limited” nuclear war in which just a small fraction of the world’s nuclear weapons are used.</a:t>
            </a:r>
            <a:r>
              <a:rPr lang="en-GB" baseline="0" dirty="0" smtClean="0">
                <a:latin typeface="Arial" charset="0"/>
                <a:ea typeface="MS Gothic" pitchFamily="49" charset="-128"/>
              </a:rPr>
              <a:t> </a:t>
            </a:r>
            <a:endParaRPr lang="en-GB" dirty="0" smtClean="0">
              <a:latin typeface="Arial" charset="0"/>
              <a:ea typeface="MS Gothic" pitchFamily="49" charset="-128"/>
            </a:endParaRPr>
          </a:p>
        </p:txBody>
      </p:sp>
      <p:sp>
        <p:nvSpPr>
          <p:cNvPr id="76806" name="Text Box 4"/>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B0C9368-A87C-445B-BCDF-252B2E6A915D}"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latin typeface="Times New Roman" pitchFamily="18" charset="0"/>
              </a:rPr>
              <a:t>This is the danger we face.  </a:t>
            </a:r>
            <a:endParaRPr lang="en-US" dirty="0" smtClean="0">
              <a:latin typeface="Times New Roman" pitchFamily="18" charset="0"/>
            </a:endParaRPr>
          </a:p>
        </p:txBody>
      </p:sp>
      <p:sp>
        <p:nvSpPr>
          <p:cNvPr id="87044" name="Slide Number Placeholder 3"/>
          <p:cNvSpPr>
            <a:spLocks noGrp="1"/>
          </p:cNvSpPr>
          <p:nvPr>
            <p:ph type="sldNum" sz="quarter"/>
          </p:nvPr>
        </p:nvSpPr>
        <p:spPr>
          <a:noFill/>
        </p:spPr>
        <p:txBody>
          <a:bodyPr/>
          <a:lstStyle/>
          <a:p>
            <a:fld id="{6C85DD53-17FE-4C2D-9DB8-3A864C1C2C91}" type="slidenum">
              <a:rPr lang="en-GB" smtClean="0">
                <a:ea typeface="MS Gothic" pitchFamily="49" charset="-128"/>
              </a:rPr>
              <a:pPr/>
              <a:t>30</a:t>
            </a:fld>
            <a:endParaRPr lang="en-GB" smtClean="0">
              <a:ea typeface="MS Gothic" pitchFamily="4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0"/>
          <p:cNvSpPr>
            <a:spLocks noGrp="1" noChangeArrowheads="1"/>
          </p:cNvSpPr>
          <p:nvPr>
            <p:ph type="sldNum" sz="quarter"/>
          </p:nvPr>
        </p:nvSpPr>
        <p:spPr>
          <a:noFill/>
        </p:spPr>
        <p:txBody>
          <a:bodyPr/>
          <a:lstStyle/>
          <a:p>
            <a:fld id="{DB2B0A8F-4402-43B1-834D-2C64B80F7522}" type="slidenum">
              <a:rPr lang="en-US" smtClean="0">
                <a:ea typeface="MS Gothic" pitchFamily="49" charset="-128"/>
              </a:rPr>
              <a:pPr/>
              <a:t>31</a:t>
            </a:fld>
            <a:endParaRPr lang="en-US" smtClean="0">
              <a:ea typeface="MS Gothic" pitchFamily="49" charset="-128"/>
            </a:endParaRPr>
          </a:p>
        </p:txBody>
      </p:sp>
      <p:sp>
        <p:nvSpPr>
          <p:cNvPr id="50179" name="Rectangle 1"/>
          <p:cNvSpPr>
            <a:spLocks noGrp="1" noRot="1" noChangeAspect="1" noChangeArrowheads="1" noTextEdit="1"/>
          </p:cNvSpPr>
          <p:nvPr>
            <p:ph type="sldImg"/>
          </p:nvPr>
        </p:nvSpPr>
        <p:spPr>
          <a:xfrm>
            <a:off x="1144588" y="685800"/>
            <a:ext cx="4567237" cy="3427413"/>
          </a:xfrm>
          <a:solidFill>
            <a:srgbClr val="FFFFFF"/>
          </a:solidFill>
          <a:ln/>
        </p:spPr>
      </p:sp>
      <p:sp>
        <p:nvSpPr>
          <p:cNvPr id="50180" name="Text Box 2"/>
          <p:cNvSpPr>
            <a:spLocks noGrp="1" noChangeArrowheads="1"/>
          </p:cNvSpPr>
          <p:nvPr>
            <p:ph type="body" idx="1"/>
          </p:nvPr>
        </p:nvSpPr>
        <p:spPr>
          <a:xfrm>
            <a:off x="685800" y="4341813"/>
            <a:ext cx="5486400" cy="4114800"/>
          </a:xfrm>
          <a:noFill/>
          <a:ln/>
        </p:spPr>
        <p:txBody>
          <a:bodyPr lIns="0" tIns="17445" rIns="0" bIns="0"/>
          <a:lstStyle/>
          <a:p>
            <a:pPr>
              <a:spcBef>
                <a:spcPts val="400"/>
              </a:spcBef>
              <a:buClrTx/>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US" sz="2000" dirty="0" smtClean="0">
                <a:latin typeface="Arial" charset="0"/>
                <a:ea typeface="Arial Unicode MS" pitchFamily="34" charset="-128"/>
                <a:cs typeface="Arial Unicode MS" pitchFamily="34" charset="-128"/>
              </a:rPr>
              <a:t>Fortunately, there </a:t>
            </a:r>
            <a:r>
              <a:rPr lang="en-US" sz="2000" dirty="0" smtClean="0">
                <a:latin typeface="Arial" charset="0"/>
                <a:ea typeface="Arial Unicode MS" pitchFamily="34" charset="-128"/>
                <a:cs typeface="Arial Unicode MS" pitchFamily="34" charset="-128"/>
              </a:rPr>
              <a:t>is enormous public support  around the world for the elimination of nuclear weapons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6175" y="693738"/>
            <a:ext cx="4543425" cy="3408362"/>
          </a:xfrm>
          <a:ln/>
        </p:spPr>
      </p:sp>
      <p:sp>
        <p:nvSpPr>
          <p:cNvPr id="51203" name="Notes Placeholder 2"/>
          <p:cNvSpPr>
            <a:spLocks noGrp="1"/>
          </p:cNvSpPr>
          <p:nvPr>
            <p:ph type="body" idx="1"/>
          </p:nvPr>
        </p:nvSpPr>
        <p:spPr>
          <a:noFill/>
          <a:ln/>
        </p:spPr>
        <p:txBody>
          <a:bodyPr/>
          <a:lstStyle/>
          <a:p>
            <a:pPr>
              <a:spcBef>
                <a:spcPct val="0"/>
              </a:spcBef>
              <a:buClrTx/>
              <a:buSzTx/>
              <a:buFontTx/>
              <a:buNone/>
            </a:pPr>
            <a:r>
              <a:rPr lang="en-US" sz="2200" dirty="0" smtClean="0">
                <a:solidFill>
                  <a:schemeClr val="tx1"/>
                </a:solidFill>
                <a:latin typeface="Arial" charset="0"/>
                <a:ea typeface="ＭＳ Ｐゴシック" pitchFamily="34" charset="-128"/>
              </a:rPr>
              <a:t>Nations all over the world have grown impatient with the nuclear </a:t>
            </a:r>
            <a:r>
              <a:rPr lang="en-US" sz="2200" dirty="0" smtClean="0">
                <a:solidFill>
                  <a:schemeClr val="tx1"/>
                </a:solidFill>
                <a:latin typeface="Arial" charset="0"/>
                <a:ea typeface="ＭＳ Ｐゴシック" pitchFamily="34" charset="-128"/>
              </a:rPr>
              <a:t>weapons</a:t>
            </a:r>
            <a:r>
              <a:rPr lang="en-US" sz="2200" baseline="0" dirty="0" smtClean="0">
                <a:solidFill>
                  <a:schemeClr val="tx1"/>
                </a:solidFill>
                <a:latin typeface="Arial" charset="0"/>
                <a:ea typeface="ＭＳ Ｐゴシック" pitchFamily="34" charset="-128"/>
              </a:rPr>
              <a:t> states.</a:t>
            </a:r>
            <a:r>
              <a:rPr lang="en-US" sz="2200" dirty="0" smtClean="0">
                <a:solidFill>
                  <a:schemeClr val="tx1"/>
                </a:solidFill>
                <a:latin typeface="Arial" charset="0"/>
                <a:ea typeface="ＭＳ Ｐゴシック" pitchFamily="34" charset="-128"/>
              </a:rPr>
              <a:t>  </a:t>
            </a:r>
            <a:r>
              <a:rPr lang="en-US" sz="2200" dirty="0" smtClean="0">
                <a:solidFill>
                  <a:schemeClr val="tx1"/>
                </a:solidFill>
                <a:latin typeface="Arial" charset="0"/>
                <a:ea typeface="ＭＳ Ｐゴシック" pitchFamily="34" charset="-128"/>
              </a:rPr>
              <a:t>The government of Norway hosted the first </a:t>
            </a:r>
            <a:r>
              <a:rPr lang="en-US" sz="2200" dirty="0" smtClean="0">
                <a:solidFill>
                  <a:schemeClr val="tx1"/>
                </a:solidFill>
                <a:latin typeface="Arial" charset="0"/>
                <a:ea typeface="ＭＳ Ｐゴシック" pitchFamily="34" charset="-128"/>
              </a:rPr>
              <a:t>conference</a:t>
            </a:r>
            <a:r>
              <a:rPr lang="en-US" sz="2200" baseline="0" dirty="0" smtClean="0">
                <a:solidFill>
                  <a:schemeClr val="tx1"/>
                </a:solidFill>
                <a:latin typeface="Arial" charset="0"/>
                <a:ea typeface="ＭＳ Ｐゴシック" pitchFamily="34" charset="-128"/>
              </a:rPr>
              <a:t> on the </a:t>
            </a:r>
            <a:r>
              <a:rPr lang="en-US" sz="2200" dirty="0" smtClean="0">
                <a:solidFill>
                  <a:schemeClr val="tx1"/>
                </a:solidFill>
                <a:latin typeface="Arial" charset="0"/>
                <a:ea typeface="ＭＳ Ｐゴシック" pitchFamily="34" charset="-128"/>
              </a:rPr>
              <a:t>Humanitarian </a:t>
            </a:r>
            <a:r>
              <a:rPr lang="en-US" sz="2200" dirty="0" smtClean="0">
                <a:solidFill>
                  <a:schemeClr val="tx1"/>
                </a:solidFill>
                <a:latin typeface="Arial" charset="0"/>
                <a:ea typeface="ＭＳ Ｐゴシック" pitchFamily="34" charset="-128"/>
              </a:rPr>
              <a:t>Impact of Nuclear </a:t>
            </a:r>
            <a:r>
              <a:rPr lang="en-US" sz="2200" dirty="0" smtClean="0">
                <a:solidFill>
                  <a:schemeClr val="tx1"/>
                </a:solidFill>
                <a:latin typeface="Arial" charset="0"/>
                <a:ea typeface="ＭＳ Ｐゴシック" pitchFamily="34" charset="-128"/>
              </a:rPr>
              <a:t>Weapons </a:t>
            </a:r>
            <a:r>
              <a:rPr lang="en-US" sz="2200" dirty="0" smtClean="0">
                <a:solidFill>
                  <a:schemeClr val="tx1"/>
                </a:solidFill>
                <a:latin typeface="Arial" charset="0"/>
                <a:ea typeface="ＭＳ Ｐゴシック" pitchFamily="34" charset="-128"/>
              </a:rPr>
              <a:t>in Oslo in March, 2013, and 127 nations sent official delegations.  For the second conference, in February, 2014, 146 nations participated.  That is three quarters of all the nations of the world.  The next conference is scheduled for Vienna this fall.  </a:t>
            </a:r>
          </a:p>
        </p:txBody>
      </p:sp>
      <p:sp>
        <p:nvSpPr>
          <p:cNvPr id="51204" name="Slide Number Placeholder 3"/>
          <p:cNvSpPr>
            <a:spLocks noGrp="1"/>
          </p:cNvSpPr>
          <p:nvPr>
            <p:ph type="sldNum" sz="quarter"/>
          </p:nvPr>
        </p:nvSpPr>
        <p:spPr>
          <a:noFill/>
        </p:spPr>
        <p:txBody>
          <a:bodyPr/>
          <a:lstStyle/>
          <a:p>
            <a:fld id="{4E136C15-0B23-4B43-9178-DAE2E47955EC}" type="slidenum">
              <a:rPr lang="en-US" smtClean="0">
                <a:ea typeface="MS Gothic" pitchFamily="49" charset="-128"/>
              </a:rPr>
              <a:pPr/>
              <a:t>32</a:t>
            </a:fld>
            <a:endParaRPr lang="en-US" smtClean="0">
              <a:ea typeface="MS Gothic" pitchFamily="49"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6175" y="693738"/>
            <a:ext cx="4543425" cy="3408362"/>
          </a:xfrm>
          <a:ln/>
        </p:spPr>
      </p:sp>
      <p:sp>
        <p:nvSpPr>
          <p:cNvPr id="52227" name="Notes Placeholder 2"/>
          <p:cNvSpPr>
            <a:spLocks noGrp="1"/>
          </p:cNvSpPr>
          <p:nvPr>
            <p:ph type="body" idx="1"/>
          </p:nvPr>
        </p:nvSpPr>
        <p:spPr>
          <a:noFill/>
          <a:ln/>
        </p:spPr>
        <p:txBody>
          <a:bodyPr/>
          <a:lstStyle/>
          <a:p>
            <a:pPr>
              <a:spcBef>
                <a:spcPct val="0"/>
              </a:spcBef>
              <a:buClrTx/>
              <a:buSzTx/>
              <a:buFontTx/>
              <a:buNone/>
            </a:pPr>
            <a:r>
              <a:rPr lang="en-US" sz="2200" smtClean="0">
                <a:solidFill>
                  <a:schemeClr val="tx1"/>
                </a:solidFill>
                <a:latin typeface="Arial" charset="0"/>
                <a:ea typeface="ＭＳ Ｐゴシック" pitchFamily="34" charset="-128"/>
              </a:rPr>
              <a:t>The momentum of the Humanitarian Impacts initiative is building.</a:t>
            </a:r>
          </a:p>
        </p:txBody>
      </p:sp>
      <p:sp>
        <p:nvSpPr>
          <p:cNvPr id="52228" name="Slide Number Placeholder 3"/>
          <p:cNvSpPr>
            <a:spLocks noGrp="1"/>
          </p:cNvSpPr>
          <p:nvPr>
            <p:ph type="sldNum" sz="quarter"/>
          </p:nvPr>
        </p:nvSpPr>
        <p:spPr>
          <a:noFill/>
        </p:spPr>
        <p:txBody>
          <a:bodyPr/>
          <a:lstStyle/>
          <a:p>
            <a:fld id="{8479A5D8-2999-4E66-B97E-B36A9817A32E}" type="slidenum">
              <a:rPr lang="en-US" smtClean="0">
                <a:ea typeface="MS Gothic" pitchFamily="49" charset="-128"/>
              </a:rPr>
              <a:pPr/>
              <a:t>33</a:t>
            </a:fld>
            <a:endParaRPr lang="en-US" smtClean="0">
              <a:ea typeface="MS Gothic" pitchFamily="4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6175" y="693738"/>
            <a:ext cx="4543425" cy="3408362"/>
          </a:xfrm>
          <a:ln/>
        </p:spPr>
      </p:sp>
      <p:sp>
        <p:nvSpPr>
          <p:cNvPr id="53251" name="Notes Placeholder 2"/>
          <p:cNvSpPr>
            <a:spLocks noGrp="1"/>
          </p:cNvSpPr>
          <p:nvPr>
            <p:ph type="body" idx="1"/>
          </p:nvPr>
        </p:nvSpPr>
        <p:spPr>
          <a:noFill/>
          <a:ln/>
        </p:spPr>
        <p:txBody>
          <a:bodyPr/>
          <a:lstStyle/>
          <a:p>
            <a:pPr>
              <a:spcBef>
                <a:spcPct val="0"/>
              </a:spcBef>
              <a:buClrTx/>
              <a:buSzTx/>
              <a:buFontTx/>
              <a:buNone/>
            </a:pPr>
            <a:r>
              <a:rPr lang="en-US" sz="2200" smtClean="0">
                <a:solidFill>
                  <a:schemeClr val="tx1"/>
                </a:solidFill>
                <a:latin typeface="Arial" charset="0"/>
                <a:ea typeface="ＭＳ Ｐゴシック" pitchFamily="34" charset="-128"/>
                <a:cs typeface="Arial" charset="0"/>
              </a:rPr>
              <a:t>In November, 2013, The International Red Cross adopted a four year action plan for the elimination of nuclear weapons at their Council of Delegates meeting in Sydney.</a:t>
            </a:r>
          </a:p>
          <a:p>
            <a:pPr>
              <a:spcBef>
                <a:spcPct val="0"/>
              </a:spcBef>
              <a:buClrTx/>
              <a:buSzTx/>
              <a:buFontTx/>
              <a:buNone/>
            </a:pPr>
            <a:r>
              <a:rPr lang="en-US" sz="2200" smtClean="0">
                <a:solidFill>
                  <a:schemeClr val="tx1"/>
                </a:solidFill>
                <a:latin typeface="Arial" charset="0"/>
                <a:ea typeface="ＭＳ Ｐゴシック" pitchFamily="34" charset="-128"/>
                <a:cs typeface="Arial" charset="0"/>
              </a:rPr>
              <a:t>The Red Cross is an example of one International organization that has taken a stand for nuclear disarmament.is The International Red Cross. For years now, the organization has made clear statements that there is no adequate international response to the destruction possible with nuclear weapons</a:t>
            </a:r>
          </a:p>
        </p:txBody>
      </p:sp>
      <p:sp>
        <p:nvSpPr>
          <p:cNvPr id="53252" name="Slide Number Placeholder 3"/>
          <p:cNvSpPr>
            <a:spLocks noGrp="1"/>
          </p:cNvSpPr>
          <p:nvPr>
            <p:ph type="sldNum" sz="quarter"/>
          </p:nvPr>
        </p:nvSpPr>
        <p:spPr>
          <a:noFill/>
        </p:spPr>
        <p:txBody>
          <a:bodyPr/>
          <a:lstStyle/>
          <a:p>
            <a:fld id="{8CFB5747-7DA2-4E69-9B26-94BA714221CF}" type="slidenum">
              <a:rPr lang="en-US" smtClean="0">
                <a:ea typeface="MS Gothic" pitchFamily="49" charset="-128"/>
              </a:rPr>
              <a:pPr/>
              <a:t>34</a:t>
            </a:fld>
            <a:endParaRPr lang="en-US" smtClean="0">
              <a:ea typeface="MS Gothic" pitchFamily="4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p:nvPr>
        </p:nvSpPr>
        <p:spPr>
          <a:noFill/>
        </p:spPr>
        <p:txBody>
          <a:bodyPr/>
          <a:lstStyle/>
          <a:p>
            <a:fld id="{8E601C73-FE51-410E-B73F-352AB359431E}" type="slidenum">
              <a:rPr lang="en-GB" smtClean="0">
                <a:ea typeface="MS Gothic" pitchFamily="49" charset="-128"/>
              </a:rPr>
              <a:pPr/>
              <a:t>35</a:t>
            </a:fld>
            <a:endParaRPr lang="en-GB" smtClean="0">
              <a:ea typeface="MS Gothic" pitchFamily="49" charset="-128"/>
            </a:endParaRPr>
          </a:p>
        </p:txBody>
      </p:sp>
      <p:sp>
        <p:nvSpPr>
          <p:cNvPr id="12595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CFB8D64-4911-4A74-BD9A-157BC463FC10}"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GB" sz="1200">
              <a:solidFill>
                <a:srgbClr val="000000"/>
              </a:solidFill>
            </a:endParaRPr>
          </a:p>
        </p:txBody>
      </p:sp>
      <p:sp>
        <p:nvSpPr>
          <p:cNvPr id="12595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25957"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Several</a:t>
            </a:r>
            <a:r>
              <a:rPr lang="en-GB" baseline="0" dirty="0" smtClean="0">
                <a:latin typeface="Arial" charset="0"/>
                <a:ea typeface="MS Gothic" pitchFamily="49" charset="-128"/>
              </a:rPr>
              <a:t> years ago, IPPNW </a:t>
            </a:r>
            <a:r>
              <a:rPr lang="en-GB" dirty="0" smtClean="0">
                <a:latin typeface="Arial" charset="0"/>
                <a:ea typeface="MS Gothic" pitchFamily="49" charset="-128"/>
              </a:rPr>
              <a:t>launched </a:t>
            </a:r>
            <a:r>
              <a:rPr lang="en-GB" dirty="0" smtClean="0">
                <a:latin typeface="Arial" charset="0"/>
                <a:ea typeface="MS Gothic" pitchFamily="49" charset="-128"/>
              </a:rPr>
              <a:t>ICAN, the international campaign to abolish nuclear weapons.  </a:t>
            </a:r>
            <a:r>
              <a:rPr lang="en-GB" dirty="0" smtClean="0">
                <a:latin typeface="Arial" charset="0"/>
                <a:ea typeface="MS Gothic" pitchFamily="49" charset="-128"/>
              </a:rPr>
              <a:t>ICAN has</a:t>
            </a:r>
            <a:r>
              <a:rPr lang="en-GB" baseline="0" dirty="0" smtClean="0">
                <a:latin typeface="Arial" charset="0"/>
                <a:ea typeface="MS Gothic" pitchFamily="49" charset="-128"/>
              </a:rPr>
              <a:t> now grown into a movement of more than 360 NGOS’s worldwide.  </a:t>
            </a:r>
            <a:r>
              <a:rPr lang="en-GB" dirty="0" smtClean="0">
                <a:latin typeface="Arial" charset="0"/>
                <a:ea typeface="MS Gothic" pitchFamily="49" charset="-128"/>
              </a:rPr>
              <a:t>We </a:t>
            </a:r>
            <a:r>
              <a:rPr lang="en-GB" dirty="0" smtClean="0">
                <a:latin typeface="Arial" charset="0"/>
                <a:ea typeface="MS Gothic" pitchFamily="49" charset="-128"/>
              </a:rPr>
              <a:t>are seeking to build support worldwide for a </a:t>
            </a:r>
            <a:r>
              <a:rPr lang="en-GB" dirty="0" smtClean="0">
                <a:latin typeface="Arial" charset="0"/>
                <a:ea typeface="MS Gothic" pitchFamily="49" charset="-128"/>
              </a:rPr>
              <a:t>Treaty</a:t>
            </a:r>
            <a:r>
              <a:rPr lang="en-GB" baseline="0" dirty="0" smtClean="0">
                <a:latin typeface="Arial" charset="0"/>
                <a:ea typeface="MS Gothic" pitchFamily="49" charset="-128"/>
              </a:rPr>
              <a:t> to </a:t>
            </a:r>
            <a:r>
              <a:rPr lang="en-GB" dirty="0" smtClean="0">
                <a:latin typeface="Arial" charset="0"/>
                <a:ea typeface="MS Gothic" pitchFamily="49" charset="-128"/>
              </a:rPr>
              <a:t>ban</a:t>
            </a:r>
            <a:r>
              <a:rPr lang="en-GB" baseline="0" dirty="0" smtClean="0">
                <a:latin typeface="Arial" charset="0"/>
                <a:ea typeface="MS Gothic" pitchFamily="49" charset="-128"/>
              </a:rPr>
              <a:t> </a:t>
            </a:r>
            <a:r>
              <a:rPr lang="en-GB" dirty="0" smtClean="0">
                <a:latin typeface="Arial" charset="0"/>
                <a:ea typeface="MS Gothic" pitchFamily="49" charset="-128"/>
              </a:rPr>
              <a:t>these </a:t>
            </a:r>
            <a:r>
              <a:rPr lang="en-GB" dirty="0" smtClean="0">
                <a:latin typeface="Arial" charset="0"/>
                <a:ea typeface="MS Gothic" pitchFamily="49" charset="-128"/>
              </a:rPr>
              <a:t>weapons from the arsenals of all nations</a:t>
            </a:r>
            <a:r>
              <a:rPr lang="en-GB" dirty="0" smtClean="0">
                <a:latin typeface="Arial" charset="0"/>
                <a:ea typeface="MS Gothic" pitchFamily="49" charset="-128"/>
              </a:rPr>
              <a:t>. </a:t>
            </a: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a:p>
            <a:pPr eaLnBrk="1" hangingPunct="1">
              <a:lnSpc>
                <a:spcPct val="80000"/>
              </a:lnSpc>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p:txBody>
      </p:sp>
      <p:sp>
        <p:nvSpPr>
          <p:cNvPr id="125958" name="Text Box 4"/>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43AB6D-FFED-470D-95CF-85D48E96115F}"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GB"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p:nvPr>
        </p:nvSpPr>
        <p:spPr>
          <a:noFill/>
        </p:spPr>
        <p:txBody>
          <a:bodyPr/>
          <a:lstStyle/>
          <a:p>
            <a:fld id="{2B0CC3AE-715A-4126-B2BA-D1C0B4D803DF}" type="slidenum">
              <a:rPr lang="en-GB" smtClean="0">
                <a:ea typeface="MS Gothic" pitchFamily="49" charset="-128"/>
              </a:rPr>
              <a:pPr/>
              <a:t>36</a:t>
            </a:fld>
            <a:endParaRPr lang="en-GB" smtClean="0">
              <a:ea typeface="MS Gothic" pitchFamily="49" charset="-128"/>
            </a:endParaRPr>
          </a:p>
        </p:txBody>
      </p:sp>
      <p:sp>
        <p:nvSpPr>
          <p:cNvPr id="1413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34037F-7EC5-49FB-B708-DD4D73AEDDBF}"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n-GB" sz="1200">
              <a:solidFill>
                <a:srgbClr val="000000"/>
              </a:solidFill>
            </a:endParaRPr>
          </a:p>
        </p:txBody>
      </p:sp>
      <p:sp>
        <p:nvSpPr>
          <p:cNvPr id="141316" name="Text Box 2"/>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410F8E-2F21-44E1-8E8D-1AC623EC9E41}"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n-GB" sz="1200">
              <a:solidFill>
                <a:srgbClr val="000000"/>
              </a:solidFill>
            </a:endParaRPr>
          </a:p>
        </p:txBody>
      </p:sp>
      <p:sp>
        <p:nvSpPr>
          <p:cNvPr id="141317" name="Text Box 3"/>
          <p:cNvSpPr txBox="1">
            <a:spLocks noChangeArrowheads="1"/>
          </p:cNvSpPr>
          <p:nvPr/>
        </p:nvSpPr>
        <p:spPr bwMode="auto">
          <a:xfrm>
            <a:off x="114617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1318" name="Rectangle 4"/>
          <p:cNvSpPr>
            <a:spLocks noGrp="1" noChangeArrowheads="1"/>
          </p:cNvSpPr>
          <p:nvPr>
            <p:ph type="body"/>
          </p:nvPr>
        </p:nvSpPr>
        <p:spPr>
          <a:xfrm>
            <a:off x="685800" y="4343400"/>
            <a:ext cx="5486400" cy="4116388"/>
          </a:xfrm>
          <a:noFill/>
          <a:ln/>
        </p:spPr>
        <p:txBody>
          <a:bodyPr wrap="none" anchor="ctr"/>
          <a:lstStyle/>
          <a:p>
            <a:r>
              <a:rPr lang="en-US" dirty="0" smtClean="0">
                <a:latin typeface="Times New Roman" pitchFamily="18" charset="0"/>
              </a:rPr>
              <a:t>We have a lot of work to do, but</a:t>
            </a:r>
            <a:r>
              <a:rPr lang="en-US" baseline="0" dirty="0" smtClean="0">
                <a:latin typeface="Times New Roman" pitchFamily="18" charset="0"/>
              </a:rPr>
              <a:t> we know that if a problem can  not be cured, it must be prevented.  And we know that nuclear weapons can be abolished if we can successfully educate the public and decision makers and create the political will to abolish them.</a:t>
            </a:r>
            <a:endParaRPr lang="en-US"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7"/>
          <p:cNvSpPr>
            <a:spLocks noGrp="1" noChangeArrowheads="1"/>
          </p:cNvSpPr>
          <p:nvPr>
            <p:ph type="sldNum" sz="quarter"/>
          </p:nvPr>
        </p:nvSpPr>
        <p:spPr>
          <a:noFill/>
        </p:spPr>
        <p:txBody>
          <a:bodyPr/>
          <a:lstStyle/>
          <a:p>
            <a:fld id="{4A609F3F-1F43-4954-8DB2-36926A7E168B}" type="slidenum">
              <a:rPr lang="en-GB" smtClean="0">
                <a:ea typeface="MS Gothic" pitchFamily="49" charset="-128"/>
              </a:rPr>
              <a:pPr/>
              <a:t>37</a:t>
            </a:fld>
            <a:endParaRPr lang="en-GB" smtClean="0">
              <a:ea typeface="MS Gothic" pitchFamily="49" charset="-128"/>
            </a:endParaRPr>
          </a:p>
        </p:txBody>
      </p:sp>
      <p:sp>
        <p:nvSpPr>
          <p:cNvPr id="14233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0B80B1-28E0-4B23-AC05-B2FC1F57526C}"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en-GB" sz="1200">
              <a:solidFill>
                <a:srgbClr val="000000"/>
              </a:solidFill>
            </a:endParaRPr>
          </a:p>
        </p:txBody>
      </p:sp>
      <p:sp>
        <p:nvSpPr>
          <p:cNvPr id="142340" name="Text Box 2"/>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99CA67F-7533-41AD-BD8D-E225E98ABC90}"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en-GB" sz="1200">
              <a:solidFill>
                <a:srgbClr val="000000"/>
              </a:solidFill>
            </a:endParaRPr>
          </a:p>
        </p:txBody>
      </p:sp>
      <p:sp>
        <p:nvSpPr>
          <p:cNvPr id="142341" name="Text Box 3"/>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42342" name="Rectangle 4"/>
          <p:cNvSpPr>
            <a:spLocks noGrp="1" noChangeArrowheads="1"/>
          </p:cNvSpPr>
          <p:nvPr>
            <p:ph type="body"/>
          </p:nvPr>
        </p:nvSpPr>
        <p:spPr>
          <a:xfrm>
            <a:off x="685800" y="4343400"/>
            <a:ext cx="5486400" cy="4116388"/>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fld id="{70B16722-7ECC-4ADC-AD80-11A826C1D9B6}" type="slidenum">
              <a:rPr lang="en-GB" smtClean="0">
                <a:ea typeface="MS Gothic" pitchFamily="49" charset="-128"/>
              </a:rPr>
              <a:pPr/>
              <a:t>4</a:t>
            </a:fld>
            <a:endParaRPr lang="en-GB" smtClean="0">
              <a:ea typeface="MS Gothic" pitchFamily="49" charset="-128"/>
            </a:endParaRPr>
          </a:p>
        </p:txBody>
      </p:sp>
      <p:sp>
        <p:nvSpPr>
          <p:cNvPr id="77827"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A650652-8CC3-420F-9A79-3A8CAC2B09F2}"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200">
              <a:solidFill>
                <a:srgbClr val="000000"/>
              </a:solidFill>
            </a:endParaRPr>
          </a:p>
        </p:txBody>
      </p:sp>
      <p:sp>
        <p:nvSpPr>
          <p:cNvPr id="77828" name="Text Box 2"/>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3BCE0A-1AD2-4B11-B27D-676E8B0C2F3C}"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200">
              <a:solidFill>
                <a:srgbClr val="000000"/>
              </a:solidFill>
            </a:endParaRPr>
          </a:p>
        </p:txBody>
      </p:sp>
      <p:sp>
        <p:nvSpPr>
          <p:cNvPr id="77829"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7830" name="Text Box 4"/>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Let</a:t>
            </a:r>
            <a:r>
              <a:rPr lang="en-GB" baseline="0" dirty="0" smtClean="0">
                <a:latin typeface="Arial" charset="0"/>
                <a:ea typeface="MS Gothic" pitchFamily="49" charset="-128"/>
              </a:rPr>
              <a:t> us consider a </a:t>
            </a:r>
            <a:r>
              <a:rPr lang="en-GB" dirty="0" smtClean="0">
                <a:latin typeface="Arial" charset="0"/>
                <a:ea typeface="MS Gothic" pitchFamily="49" charset="-128"/>
              </a:rPr>
              <a:t> regional war between India and Pakistan, involving the one hundred Hiroshima sized bombs in their combined arsenals.  Such a war would kill up to 20 million people outright as the great cities of the subcontinent were destroyed, and it would blanket much of South Asia with radioactive fallout.  But the global consequences are even more alarming.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p>
            <a:fld id="{E52FC0A7-84D1-4582-85DF-6361ADCFDE20}" type="slidenum">
              <a:rPr lang="en-GB" smtClean="0">
                <a:ea typeface="MS Gothic" pitchFamily="49" charset="-128"/>
              </a:rPr>
              <a:pPr/>
              <a:t>5</a:t>
            </a:fld>
            <a:endParaRPr lang="en-GB" smtClean="0">
              <a:ea typeface="MS Gothic" pitchFamily="49" charset="-128"/>
            </a:endParaRPr>
          </a:p>
        </p:txBody>
      </p:sp>
      <p:sp>
        <p:nvSpPr>
          <p:cNvPr id="78851"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C11980-F3FB-4BF5-AE8F-BF61C155A2D2}"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200">
              <a:solidFill>
                <a:srgbClr val="000000"/>
              </a:solidFill>
            </a:endParaRPr>
          </a:p>
        </p:txBody>
      </p:sp>
      <p:sp>
        <p:nvSpPr>
          <p:cNvPr id="78852" name="Text Box 2"/>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5EF4916-EBE7-4B5E-936E-1E8BD94FD0EF}"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200">
              <a:solidFill>
                <a:srgbClr val="000000"/>
              </a:solidFill>
            </a:endParaRPr>
          </a:p>
        </p:txBody>
      </p:sp>
      <p:sp>
        <p:nvSpPr>
          <p:cNvPr id="78853"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8854" name="Text Box 4"/>
          <p:cNvSpPr>
            <a:spLocks noGrp="1" noChangeArrowheads="1"/>
          </p:cNvSpPr>
          <p:nvPr>
            <p:ph type="body"/>
          </p:nvPr>
        </p:nvSpPr>
        <p:spPr>
          <a:xfrm>
            <a:off x="685800" y="4343400"/>
            <a:ext cx="5486400" cy="4114800"/>
          </a:xfrm>
          <a:noFill/>
          <a:ln/>
        </p:spPr>
        <p:txBody>
          <a:bodyPr>
            <a:spAutoFit/>
          </a:bodyPr>
          <a:lstStyle/>
          <a:p>
            <a:pPr eaLnBrk="1" hangingPunct="1">
              <a:spcBef>
                <a:spcPct val="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A recent study by </a:t>
            </a:r>
            <a:r>
              <a:rPr lang="en-GB" dirty="0" err="1" smtClean="0">
                <a:latin typeface="Arial" charset="0"/>
                <a:ea typeface="MS Gothic" pitchFamily="49" charset="-128"/>
              </a:rPr>
              <a:t>Robock</a:t>
            </a:r>
            <a:r>
              <a:rPr lang="en-GB" dirty="0" smtClean="0">
                <a:latin typeface="Arial" charset="0"/>
                <a:ea typeface="MS Gothic" pitchFamily="49" charset="-128"/>
              </a:rPr>
              <a:t> et al on the climatic consequences of regional nuclear war shows clearly that even this  limited nuclear conflict, would affect weather patterns throughout the world. Debris injected into the atmosphere from the explosions and resulting fires would produce an average surface cooling of -1.25ºC that would last for several years.  Even 10 years out, there would be a persistent average surface cooling of -0.5ºC.  How significant is a drop of 1.25 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fld id="{4A1D5260-8509-4AFA-B586-3D9286378ADF}" type="slidenum">
              <a:rPr lang="en-GB" smtClean="0">
                <a:ea typeface="MS Gothic" pitchFamily="49" charset="-128"/>
              </a:rPr>
              <a:pPr/>
              <a:t>6</a:t>
            </a:fld>
            <a:endParaRPr lang="en-GB" smtClean="0">
              <a:ea typeface="MS Gothic" pitchFamily="49" charset="-128"/>
            </a:endParaRPr>
          </a:p>
        </p:txBody>
      </p:sp>
      <p:sp>
        <p:nvSpPr>
          <p:cNvPr id="7987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2CD2E5B-24ED-4FF7-A5B5-3CC5BB6850EA}"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sz="1200">
              <a:solidFill>
                <a:srgbClr val="000000"/>
              </a:solidFill>
            </a:endParaRPr>
          </a:p>
        </p:txBody>
      </p:sp>
      <p:sp>
        <p:nvSpPr>
          <p:cNvPr id="7987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9877"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This slide compares the global warming of the last 120 years with the cooling that would take place in a matter of days.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p>
            <a:fld id="{827BE617-84B3-4766-9951-FEA5A497CF9E}" type="slidenum">
              <a:rPr lang="en-GB" smtClean="0">
                <a:ea typeface="MS Gothic" pitchFamily="49" charset="-128"/>
              </a:rPr>
              <a:pPr/>
              <a:t>7</a:t>
            </a:fld>
            <a:endParaRPr lang="en-GB" smtClean="0">
              <a:ea typeface="MS Gothic" pitchFamily="49" charset="-128"/>
            </a:endParaRPr>
          </a:p>
        </p:txBody>
      </p:sp>
      <p:sp>
        <p:nvSpPr>
          <p:cNvPr id="8089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8429692-BCFA-4CA2-857F-9E260ED414F4}"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GB" sz="1200">
              <a:solidFill>
                <a:srgbClr val="000000"/>
              </a:solidFill>
            </a:endParaRPr>
          </a:p>
        </p:txBody>
      </p:sp>
      <p:sp>
        <p:nvSpPr>
          <p:cNvPr id="8090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0901"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As a result of this  cooling, there would be decreases in the growing season (frost free days), of 10 to 20 days in many of the most important grain producing areas throughout the world. This decrease might “completely eliminate crops that have insufficient time to reach maturity.”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fld id="{09E984CC-DBF5-4B46-B3B5-BB44F8177AE7}" type="slidenum">
              <a:rPr lang="en-GB" smtClean="0">
                <a:ea typeface="MS Gothic" pitchFamily="49" charset="-128"/>
              </a:rPr>
              <a:pPr/>
              <a:t>8</a:t>
            </a:fld>
            <a:endParaRPr lang="en-GB" smtClean="0">
              <a:ea typeface="MS Gothic" pitchFamily="49" charset="-128"/>
            </a:endParaRPr>
          </a:p>
        </p:txBody>
      </p:sp>
      <p:sp>
        <p:nvSpPr>
          <p:cNvPr id="8192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947796C-77CA-4D06-A4C7-263AA55FCD53}"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200">
              <a:solidFill>
                <a:srgbClr val="000000"/>
              </a:solidFill>
            </a:endParaRPr>
          </a:p>
        </p:txBody>
      </p:sp>
      <p:sp>
        <p:nvSpPr>
          <p:cNvPr id="8192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1925"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There would also be major alterations in patterns of precipitation, with a 10% reduction in global rainfall, and large reductions in the Asian summer monsoon.  </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latin typeface="Arial" charset="0"/>
              <a:ea typeface="MS Gothic" pitchFamily="49" charset="-128"/>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The most important direct effect of these changes in temperature and precipitation would be a decrease in global food production. While there are no accurate estimates of the shortfall in food production available at this time, there is historical experience from previous cooling episodes which suggests the impact on food supplies would be very large.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fld id="{FB53C583-E507-45DF-8DFF-B1DB3030894D}" type="slidenum">
              <a:rPr lang="en-GB" smtClean="0">
                <a:ea typeface="MS Gothic" pitchFamily="49" charset="-128"/>
              </a:rPr>
              <a:pPr/>
              <a:t>9</a:t>
            </a:fld>
            <a:endParaRPr lang="en-GB" smtClean="0">
              <a:ea typeface="MS Gothic" pitchFamily="49" charset="-128"/>
            </a:endParaRPr>
          </a:p>
        </p:txBody>
      </p:sp>
      <p:sp>
        <p:nvSpPr>
          <p:cNvPr id="83971"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6A39E9-46A1-429C-9AA0-E1F6100E5936}" type="slidenum">
              <a:rPr lang="en-GB"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200">
              <a:solidFill>
                <a:srgbClr val="000000"/>
              </a:solidFill>
            </a:endParaRPr>
          </a:p>
        </p:txBody>
      </p:sp>
      <p:sp>
        <p:nvSpPr>
          <p:cNvPr id="8397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83973" name="Text Box 3"/>
          <p:cNvSpPr>
            <a:spLocks noGrp="1" noChangeArrowheads="1"/>
          </p:cNvSpPr>
          <p:nvPr>
            <p:ph type="body"/>
          </p:nvPr>
        </p:nvSpPr>
        <p:spPr>
          <a:xfrm>
            <a:off x="685800" y="4343400"/>
            <a:ext cx="5486400" cy="4114800"/>
          </a:xfrm>
          <a:noFill/>
          <a:ln/>
        </p:spPr>
        <p:txBody>
          <a:bodyPr>
            <a:spAutoFit/>
          </a:bodyPr>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Arial" charset="0"/>
                <a:ea typeface="MS Gothic" pitchFamily="49" charset="-128"/>
              </a:rPr>
              <a:t>The</a:t>
            </a:r>
            <a:r>
              <a:rPr lang="en-GB" baseline="0" dirty="0" smtClean="0">
                <a:latin typeface="Arial" charset="0"/>
                <a:ea typeface="MS Gothic" pitchFamily="49" charset="-128"/>
              </a:rPr>
              <a:t> </a:t>
            </a:r>
            <a:r>
              <a:rPr lang="en-GB" dirty="0" smtClean="0">
                <a:latin typeface="Arial" charset="0"/>
                <a:ea typeface="MS Gothic" pitchFamily="49" charset="-128"/>
              </a:rPr>
              <a:t> cooling and lower precipitation would cause significant declines in food output. Several other factors might affect the size of available food stocks in the event of a regional nuclear war. </a:t>
            </a:r>
            <a:r>
              <a:rPr lang="en-GB" dirty="0" smtClean="0">
                <a:latin typeface="Arial" charset="0"/>
                <a:ea typeface="MS Gothic" pitchFamily="49" charset="-128"/>
              </a:rPr>
              <a:t>The </a:t>
            </a:r>
            <a:r>
              <a:rPr lang="en-GB" dirty="0" smtClean="0">
                <a:latin typeface="Arial" charset="0"/>
                <a:ea typeface="MS Gothic" pitchFamily="49" charset="-128"/>
              </a:rPr>
              <a:t>soot injected into the atmosphere in a nuclear war </a:t>
            </a:r>
            <a:r>
              <a:rPr lang="en-GB" dirty="0" smtClean="0">
                <a:latin typeface="Arial" charset="0"/>
                <a:ea typeface="MS Gothic" pitchFamily="49" charset="-128"/>
              </a:rPr>
              <a:t>would</a:t>
            </a:r>
            <a:r>
              <a:rPr lang="en-GB" baseline="0" dirty="0" smtClean="0">
                <a:latin typeface="Arial" charset="0"/>
                <a:ea typeface="MS Gothic" pitchFamily="49" charset="-128"/>
              </a:rPr>
              <a:t> cause</a:t>
            </a:r>
            <a:r>
              <a:rPr lang="en-GB" dirty="0" smtClean="0">
                <a:latin typeface="Arial" charset="0"/>
                <a:ea typeface="MS Gothic" pitchFamily="49" charset="-128"/>
              </a:rPr>
              <a:t> </a:t>
            </a:r>
            <a:r>
              <a:rPr lang="en-GB" dirty="0" smtClean="0">
                <a:latin typeface="Arial" charset="0"/>
                <a:ea typeface="MS Gothic" pitchFamily="49" charset="-128"/>
              </a:rPr>
              <a:t>significant ozone depletion, </a:t>
            </a:r>
            <a:r>
              <a:rPr lang="en-GB" dirty="0" smtClean="0">
                <a:latin typeface="Arial" charset="0"/>
                <a:ea typeface="MS Gothic" pitchFamily="49" charset="-128"/>
              </a:rPr>
              <a:t>that</a:t>
            </a:r>
            <a:r>
              <a:rPr lang="en-GB" baseline="0" dirty="0" smtClean="0">
                <a:latin typeface="Arial" charset="0"/>
                <a:ea typeface="MS Gothic" pitchFamily="49" charset="-128"/>
              </a:rPr>
              <a:t> would allow much more ultraviolet light to reach the earth and </a:t>
            </a:r>
            <a:r>
              <a:rPr lang="en-GB" dirty="0" smtClean="0">
                <a:latin typeface="Arial" charset="0"/>
                <a:ea typeface="MS Gothic" pitchFamily="49" charset="-128"/>
              </a:rPr>
              <a:t> </a:t>
            </a:r>
            <a:r>
              <a:rPr lang="en-GB" dirty="0" smtClean="0">
                <a:latin typeface="Arial" charset="0"/>
                <a:ea typeface="MS Gothic" pitchFamily="49" charset="-128"/>
              </a:rPr>
              <a:t>could cause a further major decline in actual food production.   Disruption of petroleum production would also cause a serious decline in  food production which is dependent on petroleum based fertilizers and pesticides and on petroleum </a:t>
            </a:r>
            <a:r>
              <a:rPr lang="en-GB" dirty="0" err="1" smtClean="0">
                <a:latin typeface="Arial" charset="0"/>
                <a:ea typeface="MS Gothic" pitchFamily="49" charset="-128"/>
              </a:rPr>
              <a:t>fueled</a:t>
            </a:r>
            <a:r>
              <a:rPr lang="en-GB" dirty="0" smtClean="0">
                <a:latin typeface="Arial" charset="0"/>
                <a:ea typeface="MS Gothic" pitchFamily="49" charset="-128"/>
              </a:rPr>
              <a:t> tractors, water pumps, and trucks. Furthermore food that was grown might be diverted to offset the loss of available gasoline. . Today ethanol production is already using significant quantities of grain that would otherwise be available as food or livestock feed. Finally, if a regional war resulted in significant radioactive contamination of one or more major food producing countries, large quantities of food might need to be destroyed and significant areas of crop land might need to be taken out of production.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11F041B-C633-4933-A344-2E211AA56A0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F1C466-BF90-4473-BD68-684819348CF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76EBAB5-C320-4E32-AD63-A86CD37BE4B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9BE7495-8C3D-49D6-A81A-5B8CD46BCBC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D5B63D2-88DE-469F-9CF7-B2C096D4EDC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137B5D1-FDEF-4E4C-8D7E-81DEA1B72A1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ADFF4D7-BFAE-4524-8D43-D8B26D04D6E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5D1D921-FFE1-4DDB-A690-37D126068DC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6C9AFF6-A76E-4CE6-BDAE-09AB4C262B3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7460E99-9FA3-48F5-81F9-380C300B344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31789DEF-51C4-4CFD-8579-215BC87DB5E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defRPr/>
            </a:pPr>
            <a:endParaRPr lang="en-US">
              <a:ea typeface="MS Gothic" charset="-128"/>
            </a:endParaRPr>
          </a:p>
        </p:txBody>
      </p:sp>
      <p:sp>
        <p:nvSpPr>
          <p:cNvPr id="1028"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a:defRPr/>
            </a:pPr>
            <a:endParaRPr lang="en-US">
              <a:ea typeface="MS Gothic" charset="-128"/>
            </a:endParaRPr>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ea typeface="MS Gothic" charset="-128"/>
              </a:defRPr>
            </a:lvl1pPr>
          </a:lstStyle>
          <a:p>
            <a:pPr>
              <a:defRPr/>
            </a:pPr>
            <a:fld id="{7785B18C-5956-43C2-B4E2-518CAD0A638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2pPr>
      <a:lvl3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3pPr>
      <a:lvl4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4pPr>
      <a:lvl5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5pPr>
      <a:lvl6pPr marL="4572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6pPr>
      <a:lvl7pPr marL="9144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7pPr>
      <a:lvl8pPr marL="13716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8pPr>
      <a:lvl9pPr marL="1828800"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9pPr>
    </p:titleStyle>
    <p:bodyStyle>
      <a:lvl1pPr marL="341313" indent="-341313" algn="l" defTabSz="457200"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143000" y="0"/>
            <a:ext cx="7010400" cy="6790449"/>
          </a:xfrm>
          <a:prstGeom prst="rect">
            <a:avLst/>
          </a:prstGeom>
          <a:noFill/>
          <a:ln w="9525">
            <a:noFill/>
            <a:miter lim="800000"/>
            <a:headEnd/>
            <a:tailEnd/>
          </a:ln>
        </p:spPr>
        <p:txBody>
          <a:bodyPr>
            <a:spAutoFit/>
          </a:bodyPr>
          <a:lstStyle/>
          <a:p>
            <a:pPr algn="ctr"/>
            <a:r>
              <a:rPr lang="en-GB" sz="4800" dirty="0" smtClean="0">
                <a:solidFill>
                  <a:srgbClr val="FFFFFF"/>
                </a:solidFill>
              </a:rPr>
              <a:t>The Medical  </a:t>
            </a:r>
            <a:r>
              <a:rPr lang="en-GB" sz="4800" dirty="0">
                <a:solidFill>
                  <a:srgbClr val="FFFFFF"/>
                </a:solidFill>
              </a:rPr>
              <a:t>Consequences of Nuclear </a:t>
            </a:r>
            <a:r>
              <a:rPr lang="en-GB" sz="4800" dirty="0" smtClean="0">
                <a:solidFill>
                  <a:srgbClr val="FFFFFF"/>
                </a:solidFill>
              </a:rPr>
              <a:t>War</a:t>
            </a:r>
            <a:endParaRPr lang="en-GB" sz="2000" dirty="0"/>
          </a:p>
          <a:p>
            <a:pPr algn="ctr"/>
            <a:endParaRPr lang="en-GB" sz="2000" dirty="0"/>
          </a:p>
          <a:p>
            <a:pPr algn="ctr"/>
            <a:endParaRPr lang="en-GB" sz="2800" dirty="0" smtClean="0"/>
          </a:p>
          <a:p>
            <a:pPr algn="ctr"/>
            <a:endParaRPr lang="en-GB" sz="2800" dirty="0" smtClean="0"/>
          </a:p>
          <a:p>
            <a:pPr algn="ctr"/>
            <a:r>
              <a:rPr lang="en-GB" sz="2800" dirty="0" smtClean="0"/>
              <a:t>The </a:t>
            </a:r>
            <a:r>
              <a:rPr lang="en-GB" sz="2800" dirty="0"/>
              <a:t>International Physicians for the Prevention of Nuclear </a:t>
            </a:r>
            <a:r>
              <a:rPr lang="en-GB" sz="2800" dirty="0" smtClean="0"/>
              <a:t>War</a:t>
            </a:r>
          </a:p>
          <a:p>
            <a:pPr algn="ctr"/>
            <a:endParaRPr lang="en-GB" sz="2800" dirty="0" smtClean="0"/>
          </a:p>
          <a:p>
            <a:pPr algn="ctr"/>
            <a:r>
              <a:rPr lang="en-GB" sz="2800" dirty="0" smtClean="0"/>
              <a:t>World Congress, Astana August 2014</a:t>
            </a:r>
          </a:p>
          <a:p>
            <a:pPr algn="ctr"/>
            <a:endParaRPr lang="en-GB" sz="2800" dirty="0" smtClean="0"/>
          </a:p>
          <a:p>
            <a:pPr algn="ctr"/>
            <a:r>
              <a:rPr lang="en-GB" sz="5400" dirty="0">
                <a:solidFill>
                  <a:srgbClr val="000000"/>
                </a:solidFill>
              </a:rPr>
              <a:t/>
            </a:r>
            <a:br>
              <a:rPr lang="en-GB" sz="5400" dirty="0">
                <a:solidFill>
                  <a:srgbClr val="000000"/>
                </a:solidFill>
              </a:rPr>
            </a:br>
            <a:endParaRPr lang="en-US" sz="5400" dirty="0"/>
          </a:p>
        </p:txBody>
      </p:sp>
      <p:pic>
        <p:nvPicPr>
          <p:cNvPr id="4099" name="Picture 5"/>
          <p:cNvPicPr>
            <a:picLocks noChangeAspect="1" noChangeArrowheads="1"/>
          </p:cNvPicPr>
          <p:nvPr/>
        </p:nvPicPr>
        <p:blipFill>
          <a:blip r:embed="rId3" cstate="print"/>
          <a:srcRect t="30302"/>
          <a:stretch>
            <a:fillRect/>
          </a:stretch>
        </p:blipFill>
        <p:spPr bwMode="auto">
          <a:xfrm>
            <a:off x="2971800" y="4953000"/>
            <a:ext cx="3241675" cy="1752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descr="C:\Users\Owner\Pictures\sample.tif"/>
          <p:cNvPicPr>
            <a:picLocks noChangeAspect="1" noChangeArrowheads="1"/>
          </p:cNvPicPr>
          <p:nvPr/>
        </p:nvPicPr>
        <p:blipFill>
          <a:blip r:embed="rId3" cstate="print"/>
          <a:srcRect/>
          <a:stretch>
            <a:fillRect/>
          </a:stretch>
        </p:blipFill>
        <p:spPr bwMode="auto">
          <a:xfrm>
            <a:off x="914400" y="685800"/>
            <a:ext cx="7315200" cy="5486400"/>
          </a:xfrm>
          <a:prstGeom prst="rect">
            <a:avLst/>
          </a:prstGeom>
          <a:noFill/>
          <a:ln w="9525">
            <a:noFill/>
            <a:miter lim="800000"/>
            <a:headEnd/>
            <a:tailEnd/>
          </a:ln>
        </p:spPr>
      </p:pic>
      <p:sp>
        <p:nvSpPr>
          <p:cNvPr id="21507" name="TextBox 2"/>
          <p:cNvSpPr txBox="1">
            <a:spLocks noChangeArrowheads="1"/>
          </p:cNvSpPr>
          <p:nvPr/>
        </p:nvSpPr>
        <p:spPr bwMode="auto">
          <a:xfrm>
            <a:off x="990600" y="304800"/>
            <a:ext cx="7419975" cy="349250"/>
          </a:xfrm>
          <a:prstGeom prst="rect">
            <a:avLst/>
          </a:prstGeom>
          <a:noFill/>
          <a:ln w="9525">
            <a:noFill/>
            <a:miter lim="800000"/>
            <a:headEnd/>
            <a:tailEnd/>
          </a:ln>
        </p:spPr>
        <p:txBody>
          <a:bodyPr>
            <a:spAutoFit/>
          </a:bodyPr>
          <a:lstStyle/>
          <a:p>
            <a:r>
              <a:rPr lang="en-US"/>
              <a:t>               Per Cent Decline in Corn Production over Time</a:t>
            </a:r>
          </a:p>
        </p:txBody>
      </p:sp>
      <p:sp>
        <p:nvSpPr>
          <p:cNvPr id="4" name="TextBox 3"/>
          <p:cNvSpPr txBox="1"/>
          <p:nvPr/>
        </p:nvSpPr>
        <p:spPr>
          <a:xfrm>
            <a:off x="4724400" y="6553200"/>
            <a:ext cx="3962400" cy="349968"/>
          </a:xfrm>
          <a:prstGeom prst="rect">
            <a:avLst/>
          </a:prstGeom>
          <a:noFill/>
        </p:spPr>
        <p:txBody>
          <a:bodyPr wrap="square" rtlCol="0">
            <a:spAutoFit/>
          </a:bodyPr>
          <a:lstStyle/>
          <a:p>
            <a:r>
              <a:rPr lang="en-US" dirty="0" smtClean="0"/>
              <a:t>Courtesy </a:t>
            </a:r>
            <a:r>
              <a:rPr lang="en-US" dirty="0" err="1" smtClean="0"/>
              <a:t>Mutlu</a:t>
            </a:r>
            <a:r>
              <a:rPr lang="en-US" dirty="0" smtClean="0"/>
              <a:t> </a:t>
            </a:r>
            <a:r>
              <a:rPr lang="en-US" dirty="0" err="1" smtClean="0"/>
              <a:t>Ozdogan</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t="10492" b="46786"/>
          <a:stretch>
            <a:fillRect/>
          </a:stretch>
        </p:blipFill>
        <p:spPr bwMode="auto">
          <a:xfrm>
            <a:off x="533400" y="1143000"/>
            <a:ext cx="8077200" cy="4572000"/>
          </a:xfrm>
          <a:prstGeom prst="rect">
            <a:avLst/>
          </a:prstGeom>
          <a:noFill/>
          <a:ln w="9525">
            <a:noFill/>
            <a:miter lim="800000"/>
            <a:headEnd/>
            <a:tailEnd/>
          </a:ln>
        </p:spPr>
      </p:pic>
      <p:sp>
        <p:nvSpPr>
          <p:cNvPr id="27651" name="TextBox 2"/>
          <p:cNvSpPr txBox="1">
            <a:spLocks noChangeArrowheads="1"/>
          </p:cNvSpPr>
          <p:nvPr/>
        </p:nvSpPr>
        <p:spPr bwMode="auto">
          <a:xfrm>
            <a:off x="2667000" y="533400"/>
            <a:ext cx="5162550" cy="349250"/>
          </a:xfrm>
          <a:prstGeom prst="rect">
            <a:avLst/>
          </a:prstGeom>
          <a:noFill/>
          <a:ln w="9525">
            <a:noFill/>
            <a:miter lim="800000"/>
            <a:headEnd/>
            <a:tailEnd/>
          </a:ln>
        </p:spPr>
        <p:txBody>
          <a:bodyPr>
            <a:spAutoFit/>
          </a:bodyPr>
          <a:lstStyle/>
          <a:p>
            <a:r>
              <a:rPr lang="en-US"/>
              <a:t>Decline in Rice Production Over Time</a:t>
            </a:r>
          </a:p>
        </p:txBody>
      </p:sp>
      <p:sp>
        <p:nvSpPr>
          <p:cNvPr id="5" name="TextBox 4"/>
          <p:cNvSpPr txBox="1"/>
          <p:nvPr/>
        </p:nvSpPr>
        <p:spPr>
          <a:xfrm>
            <a:off x="4724400" y="6477000"/>
            <a:ext cx="3886200" cy="349968"/>
          </a:xfrm>
          <a:prstGeom prst="rect">
            <a:avLst/>
          </a:prstGeom>
          <a:noFill/>
        </p:spPr>
        <p:txBody>
          <a:bodyPr wrap="square" rtlCol="0">
            <a:spAutoFit/>
          </a:bodyPr>
          <a:lstStyle/>
          <a:p>
            <a:r>
              <a:rPr lang="en-US" dirty="0" smtClean="0"/>
              <a:t>Courtesy </a:t>
            </a:r>
            <a:r>
              <a:rPr lang="en-US" dirty="0" err="1" smtClean="0"/>
              <a:t>Lili</a:t>
            </a:r>
            <a:r>
              <a:rPr lang="en-US" dirty="0" smtClean="0"/>
              <a:t> Xia</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srcRect t="7103" b="42897"/>
          <a:stretch>
            <a:fillRect/>
          </a:stretch>
        </p:blipFill>
        <p:spPr bwMode="auto">
          <a:xfrm>
            <a:off x="1143000" y="381000"/>
            <a:ext cx="7050359" cy="5867400"/>
          </a:xfrm>
          <a:prstGeom prst="rect">
            <a:avLst/>
          </a:prstGeom>
          <a:noFill/>
          <a:ln w="9525">
            <a:noFill/>
            <a:miter lim="800000"/>
            <a:headEnd/>
            <a:tailEnd/>
          </a:ln>
        </p:spPr>
      </p:pic>
      <p:sp>
        <p:nvSpPr>
          <p:cNvPr id="28675" name="TextBox 3"/>
          <p:cNvSpPr txBox="1">
            <a:spLocks noChangeArrowheads="1"/>
          </p:cNvSpPr>
          <p:nvPr/>
        </p:nvSpPr>
        <p:spPr bwMode="auto">
          <a:xfrm>
            <a:off x="2590800" y="0"/>
            <a:ext cx="4724400" cy="349250"/>
          </a:xfrm>
          <a:prstGeom prst="rect">
            <a:avLst/>
          </a:prstGeom>
          <a:noFill/>
          <a:ln w="9525">
            <a:noFill/>
            <a:miter lim="800000"/>
            <a:headEnd/>
            <a:tailEnd/>
          </a:ln>
        </p:spPr>
        <p:txBody>
          <a:bodyPr>
            <a:spAutoFit/>
          </a:bodyPr>
          <a:lstStyle/>
          <a:p>
            <a:r>
              <a:rPr lang="en-US"/>
              <a:t>Change in Rice Yield by Province</a:t>
            </a:r>
          </a:p>
        </p:txBody>
      </p:sp>
      <p:sp>
        <p:nvSpPr>
          <p:cNvPr id="5" name="TextBox 4"/>
          <p:cNvSpPr txBox="1"/>
          <p:nvPr/>
        </p:nvSpPr>
        <p:spPr>
          <a:xfrm>
            <a:off x="5486400" y="6553200"/>
            <a:ext cx="2667000" cy="349968"/>
          </a:xfrm>
          <a:prstGeom prst="rect">
            <a:avLst/>
          </a:prstGeom>
          <a:noFill/>
        </p:spPr>
        <p:txBody>
          <a:bodyPr wrap="square" rtlCol="0">
            <a:spAutoFit/>
          </a:bodyPr>
          <a:lstStyle/>
          <a:p>
            <a:r>
              <a:rPr lang="en-US" dirty="0" smtClean="0"/>
              <a:t>Courtesy </a:t>
            </a:r>
            <a:r>
              <a:rPr lang="en-US" dirty="0" err="1" smtClean="0"/>
              <a:t>Lili</a:t>
            </a:r>
            <a:r>
              <a:rPr lang="en-US" dirty="0" smtClean="0"/>
              <a:t> Xia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l="49826" t="32397" r="8362" b="47107"/>
          <a:stretch>
            <a:fillRect/>
          </a:stretch>
        </p:blipFill>
        <p:spPr bwMode="auto">
          <a:xfrm>
            <a:off x="2057400" y="1447800"/>
            <a:ext cx="5181600" cy="3835400"/>
          </a:xfrm>
          <a:prstGeom prst="rect">
            <a:avLst/>
          </a:prstGeom>
          <a:noFill/>
          <a:ln w="9525">
            <a:noFill/>
            <a:miter lim="800000"/>
            <a:headEnd/>
            <a:tailEnd/>
          </a:ln>
        </p:spPr>
      </p:pic>
      <p:sp>
        <p:nvSpPr>
          <p:cNvPr id="5" name="TextBox 4"/>
          <p:cNvSpPr txBox="1"/>
          <p:nvPr/>
        </p:nvSpPr>
        <p:spPr>
          <a:xfrm>
            <a:off x="5181600" y="6248400"/>
            <a:ext cx="2971800" cy="349968"/>
          </a:xfrm>
          <a:prstGeom prst="rect">
            <a:avLst/>
          </a:prstGeom>
          <a:noFill/>
        </p:spPr>
        <p:txBody>
          <a:bodyPr wrap="square" rtlCol="0">
            <a:spAutoFit/>
          </a:bodyPr>
          <a:lstStyle/>
          <a:p>
            <a:r>
              <a:rPr lang="en-US" dirty="0" smtClean="0"/>
              <a:t>Courtesy </a:t>
            </a:r>
            <a:r>
              <a:rPr lang="en-US" dirty="0" err="1" smtClean="0"/>
              <a:t>Lili</a:t>
            </a:r>
            <a:r>
              <a:rPr lang="en-US" dirty="0" smtClean="0"/>
              <a:t> Xia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4454525" y="579438"/>
            <a:ext cx="3482975" cy="5270500"/>
          </a:xfrm>
          <a:prstGeom prst="rect">
            <a:avLst/>
          </a:prstGeom>
          <a:solidFill>
            <a:srgbClr val="000000"/>
          </a:solidFill>
          <a:ln w="38160">
            <a:solidFill>
              <a:srgbClr val="000000"/>
            </a:solidFill>
            <a:miter lim="800000"/>
            <a:headEnd/>
            <a:tailEnd/>
          </a:ln>
        </p:spPr>
      </p:pic>
      <p:pic>
        <p:nvPicPr>
          <p:cNvPr id="31747" name="Picture 2"/>
          <p:cNvPicPr>
            <a:picLocks noChangeAspect="1" noChangeArrowheads="1"/>
          </p:cNvPicPr>
          <p:nvPr/>
        </p:nvPicPr>
        <p:blipFill>
          <a:blip r:embed="rId4" cstate="print"/>
          <a:srcRect/>
          <a:stretch>
            <a:fillRect/>
          </a:stretch>
        </p:blipFill>
        <p:spPr bwMode="auto">
          <a:xfrm>
            <a:off x="595313" y="1774825"/>
            <a:ext cx="4143375" cy="2962275"/>
          </a:xfrm>
          <a:prstGeom prst="rect">
            <a:avLst/>
          </a:prstGeom>
          <a:noFill/>
          <a:ln w="3168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0" y="3097213"/>
            <a:ext cx="9144000" cy="2925762"/>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rgbClr val="FFFFFF"/>
                </a:solidFill>
                <a:latin typeface="Helvetica" charset="0"/>
              </a:rPr>
              <a:t>Chronic Malnutrition Today</a:t>
            </a:r>
          </a:p>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dirty="0">
              <a:solidFill>
                <a:srgbClr val="FFFFFF"/>
              </a:solidFill>
              <a:latin typeface="Helvetica" charset="0"/>
            </a:endParaRP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BBE0E3"/>
                </a:solidFill>
                <a:latin typeface="Helvetica" charset="0"/>
              </a:rPr>
              <a:t> </a:t>
            </a:r>
            <a:r>
              <a:rPr lang="en-GB" sz="2800" dirty="0">
                <a:solidFill>
                  <a:srgbClr val="BBE0E3"/>
                </a:solidFill>
                <a:latin typeface="Helvetica" charset="0"/>
              </a:rPr>
              <a:t>1,800-2,200 calories</a:t>
            </a: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BBE0E3"/>
                </a:solidFill>
                <a:latin typeface="Helvetica" charset="0"/>
              </a:rPr>
              <a:t>minimum daily requirement</a:t>
            </a: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smtClean="0">
                <a:solidFill>
                  <a:srgbClr val="BBE0E3"/>
                </a:solidFill>
                <a:latin typeface="Helvetica" charset="0"/>
              </a:rPr>
              <a:t>825 million </a:t>
            </a:r>
            <a:r>
              <a:rPr lang="en-GB" sz="2800" dirty="0">
                <a:solidFill>
                  <a:srgbClr val="BBE0E3"/>
                </a:solidFill>
                <a:latin typeface="Helvetica" charset="0"/>
              </a:rPr>
              <a:t>people at or below</a:t>
            </a: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BBE0E3"/>
                </a:solidFill>
                <a:latin typeface="Helvetica" charset="0"/>
              </a:rPr>
              <a:t>this level of daily intake</a:t>
            </a:r>
          </a:p>
        </p:txBody>
      </p:sp>
      <p:pic>
        <p:nvPicPr>
          <p:cNvPr id="32771" name="Picture 2"/>
          <p:cNvPicPr>
            <a:picLocks noChangeAspect="1" noChangeArrowheads="1"/>
          </p:cNvPicPr>
          <p:nvPr/>
        </p:nvPicPr>
        <p:blipFill>
          <a:blip r:embed="rId3" cstate="print"/>
          <a:srcRect/>
          <a:stretch>
            <a:fillRect/>
          </a:stretch>
        </p:blipFill>
        <p:spPr bwMode="auto">
          <a:xfrm>
            <a:off x="2617788" y="369888"/>
            <a:ext cx="3810000" cy="2540000"/>
          </a:xfrm>
          <a:prstGeom prst="rect">
            <a:avLst/>
          </a:prstGeom>
          <a:noFill/>
          <a:ln w="2556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0" y="3171825"/>
            <a:ext cx="9144000" cy="2714625"/>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Helvetica" charset="0"/>
              </a:rPr>
              <a:t>Great Bengal Famine of 1943</a:t>
            </a:r>
          </a:p>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solidFill>
                <a:srgbClr val="FFFFFF"/>
              </a:solidFill>
              <a:latin typeface="Helvetica" charset="0"/>
            </a:endParaRPr>
          </a:p>
          <a:p>
            <a:pPr algn="ctr">
              <a:lnSpc>
                <a:spcPct val="100000"/>
              </a:lnSpc>
              <a:buClr>
                <a:srgbClr val="FFFFFF"/>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FFFFFF"/>
                </a:solidFill>
                <a:latin typeface="Helvetica" charset="0"/>
              </a:rPr>
              <a:t> </a:t>
            </a:r>
            <a:r>
              <a:rPr lang="en-GB" sz="2800">
                <a:solidFill>
                  <a:srgbClr val="BBE0E3"/>
                </a:solidFill>
                <a:latin typeface="Helvetica" charset="0"/>
              </a:rPr>
              <a:t>Food production declined only 5%</a:t>
            </a: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BBE0E3"/>
                </a:solidFill>
                <a:latin typeface="Helvetica" charset="0"/>
              </a:rPr>
              <a:t> Actually 13% higher than 1941 </a:t>
            </a: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BBE0E3"/>
                </a:solidFill>
                <a:latin typeface="Helvetica" charset="0"/>
              </a:rPr>
              <a:t>when there was no famine</a:t>
            </a:r>
          </a:p>
          <a:p>
            <a:pPr algn="ctr">
              <a:lnSpc>
                <a:spcPct val="100000"/>
              </a:lnSpc>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BBE0E3"/>
                </a:solidFill>
                <a:latin typeface="Helvetica" charset="0"/>
              </a:rPr>
              <a:t> 3 million people died</a:t>
            </a:r>
          </a:p>
        </p:txBody>
      </p:sp>
      <p:pic>
        <p:nvPicPr>
          <p:cNvPr id="36867" name="Picture 2"/>
          <p:cNvPicPr>
            <a:picLocks noChangeAspect="1" noChangeArrowheads="1"/>
          </p:cNvPicPr>
          <p:nvPr/>
        </p:nvPicPr>
        <p:blipFill>
          <a:blip r:embed="rId3" cstate="print"/>
          <a:srcRect/>
          <a:stretch>
            <a:fillRect/>
          </a:stretch>
        </p:blipFill>
        <p:spPr bwMode="auto">
          <a:xfrm>
            <a:off x="2628900" y="223838"/>
            <a:ext cx="3949700" cy="2832100"/>
          </a:xfrm>
          <a:prstGeom prst="rect">
            <a:avLst/>
          </a:prstGeom>
          <a:noFill/>
          <a:ln w="9525">
            <a:noFill/>
            <a:round/>
            <a:headEnd/>
            <a:tailEnd/>
          </a:ln>
        </p:spPr>
      </p:pic>
      <p:sp>
        <p:nvSpPr>
          <p:cNvPr id="36868" name="Text Box 3"/>
          <p:cNvSpPr txBox="1">
            <a:spLocks noChangeArrowheads="1"/>
          </p:cNvSpPr>
          <p:nvPr/>
        </p:nvSpPr>
        <p:spPr bwMode="auto">
          <a:xfrm>
            <a:off x="4943475" y="6202363"/>
            <a:ext cx="3281363" cy="581025"/>
          </a:xfrm>
          <a:prstGeom prst="rect">
            <a:avLst/>
          </a:prstGeom>
          <a:noFill/>
          <a:ln w="9525">
            <a:noFill/>
            <a:round/>
            <a:headEnd/>
            <a:tailEnd/>
          </a:ln>
        </p:spPr>
        <p:txBody>
          <a:bodyPr lIns="90000" tIns="46800" rIns="90000" bIns="46800">
            <a:spAutoFit/>
          </a:bodyPr>
          <a:lstStyle/>
          <a:p>
            <a:pPr algn="r">
              <a:lnSpc>
                <a:spcPct val="100000"/>
              </a:lnSpc>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0000"/>
                </a:solidFill>
                <a:latin typeface="Helvetica" charset="0"/>
              </a:rPr>
              <a:t>International Physicians </a:t>
            </a:r>
          </a:p>
          <a:p>
            <a:pPr algn="r">
              <a:lnSpc>
                <a:spcPct val="100000"/>
              </a:lnSpc>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0000"/>
                </a:solidFill>
                <a:latin typeface="Helvetica" charset="0"/>
              </a:rPr>
              <a:t>for the Prevention of Nuclear War</a:t>
            </a:r>
          </a:p>
        </p:txBody>
      </p:sp>
      <p:pic>
        <p:nvPicPr>
          <p:cNvPr id="36869" name="Picture 4"/>
          <p:cNvPicPr>
            <a:picLocks noChangeAspect="1" noChangeArrowheads="1"/>
          </p:cNvPicPr>
          <p:nvPr/>
        </p:nvPicPr>
        <p:blipFill>
          <a:blip r:embed="rId4" cstate="print"/>
          <a:srcRect b="10387"/>
          <a:stretch>
            <a:fillRect/>
          </a:stretch>
        </p:blipFill>
        <p:spPr bwMode="auto">
          <a:xfrm>
            <a:off x="8424863" y="6143625"/>
            <a:ext cx="576262" cy="5984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622800" y="2451100"/>
            <a:ext cx="4275138" cy="1739900"/>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Helvetica" charset="0"/>
              </a:rPr>
              <a:t>1 billion dead</a:t>
            </a:r>
          </a:p>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Helvetica" charset="0"/>
              </a:rPr>
              <a:t>from starvation alone?</a:t>
            </a:r>
          </a:p>
        </p:txBody>
      </p:sp>
      <p:pic>
        <p:nvPicPr>
          <p:cNvPr id="37891" name="Picture 2"/>
          <p:cNvPicPr>
            <a:picLocks noChangeAspect="1" noChangeArrowheads="1"/>
          </p:cNvPicPr>
          <p:nvPr/>
        </p:nvPicPr>
        <p:blipFill>
          <a:blip r:embed="rId3" cstate="print"/>
          <a:srcRect/>
          <a:stretch>
            <a:fillRect/>
          </a:stretch>
        </p:blipFill>
        <p:spPr bwMode="auto">
          <a:xfrm>
            <a:off x="874713" y="585788"/>
            <a:ext cx="3492500" cy="56007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905000"/>
            <a:ext cx="8382000" cy="4099520"/>
          </a:xfrm>
          <a:prstGeom prst="rect">
            <a:avLst/>
          </a:prstGeom>
          <a:noFill/>
        </p:spPr>
        <p:txBody>
          <a:bodyPr wrap="square" rtlCol="0">
            <a:spAutoFit/>
          </a:bodyPr>
          <a:lstStyle/>
          <a:p>
            <a:r>
              <a:rPr lang="en-US" sz="2400" dirty="0" smtClean="0"/>
              <a:t>                                               </a:t>
            </a:r>
            <a:endParaRPr lang="en-US" sz="3200" dirty="0" smtClean="0"/>
          </a:p>
          <a:p>
            <a:endParaRPr lang="en-US" sz="2400" dirty="0" smtClean="0"/>
          </a:p>
          <a:p>
            <a:r>
              <a:rPr lang="en-US" sz="3200" dirty="0" smtClean="0"/>
              <a:t>                                 First 5 Years     10 Years</a:t>
            </a:r>
          </a:p>
          <a:p>
            <a:endParaRPr lang="en-US" sz="3200" dirty="0" smtClean="0"/>
          </a:p>
          <a:p>
            <a:r>
              <a:rPr lang="en-US" sz="3200" dirty="0" smtClean="0"/>
              <a:t>Maize 	</a:t>
            </a:r>
            <a:r>
              <a:rPr lang="en-US" sz="2400" dirty="0" smtClean="0"/>
              <a:t>						    </a:t>
            </a:r>
            <a:r>
              <a:rPr lang="en-US" sz="3200" dirty="0" smtClean="0"/>
              <a:t>17%</a:t>
            </a:r>
            <a:r>
              <a:rPr lang="en-US" sz="2400" dirty="0" smtClean="0"/>
              <a:t>		            </a:t>
            </a:r>
            <a:r>
              <a:rPr lang="en-US" sz="3200" dirty="0" smtClean="0"/>
              <a:t>16%</a:t>
            </a:r>
          </a:p>
          <a:p>
            <a:endParaRPr lang="en-US" sz="2400" dirty="0" smtClean="0"/>
          </a:p>
          <a:p>
            <a:r>
              <a:rPr lang="en-US" sz="3200" dirty="0" smtClean="0"/>
              <a:t>Middle  Season Rice       20%</a:t>
            </a:r>
            <a:r>
              <a:rPr lang="en-US" sz="2400" dirty="0" smtClean="0"/>
              <a:t>                    </a:t>
            </a:r>
            <a:r>
              <a:rPr lang="en-US" sz="3200" dirty="0" smtClean="0"/>
              <a:t>17%</a:t>
            </a:r>
          </a:p>
          <a:p>
            <a:endParaRPr lang="en-US" sz="2400" dirty="0" smtClean="0"/>
          </a:p>
          <a:p>
            <a:r>
              <a:rPr lang="en-US" sz="3200" dirty="0" smtClean="0"/>
              <a:t>Winter Wheat </a:t>
            </a:r>
            <a:r>
              <a:rPr lang="en-US" sz="2400" dirty="0" smtClean="0"/>
              <a:t>                       </a:t>
            </a:r>
            <a:r>
              <a:rPr lang="en-US" sz="3200" dirty="0" smtClean="0"/>
              <a:t>39%               31%</a:t>
            </a:r>
          </a:p>
          <a:p>
            <a:r>
              <a:rPr lang="en-US" sz="2400" dirty="0" smtClean="0"/>
              <a:t> </a:t>
            </a:r>
            <a:endParaRPr lang="en-US" sz="2400" dirty="0"/>
          </a:p>
        </p:txBody>
      </p:sp>
      <p:sp>
        <p:nvSpPr>
          <p:cNvPr id="5" name="TextBox 4"/>
          <p:cNvSpPr txBox="1"/>
          <p:nvPr/>
        </p:nvSpPr>
        <p:spPr>
          <a:xfrm>
            <a:off x="457200" y="457200"/>
            <a:ext cx="8481586" cy="3183564"/>
          </a:xfrm>
          <a:prstGeom prst="rect">
            <a:avLst/>
          </a:prstGeom>
          <a:noFill/>
        </p:spPr>
        <p:txBody>
          <a:bodyPr wrap="square" rtlCol="0">
            <a:spAutoFit/>
          </a:bodyPr>
          <a:lstStyle/>
          <a:p>
            <a:pPr algn="ctr"/>
            <a:r>
              <a:rPr lang="en-US" sz="3600" dirty="0" smtClean="0"/>
              <a:t>Percent Decline Chinese Grain Production Following Limited Nuclear War</a:t>
            </a:r>
          </a:p>
          <a:p>
            <a:pPr algn="ctr"/>
            <a:endParaRPr lang="en-US" sz="3600" dirty="0" smtClean="0"/>
          </a:p>
          <a:p>
            <a:pPr algn="ctr"/>
            <a:endParaRPr lang="en-US" sz="3600" dirty="0" smtClean="0"/>
          </a:p>
          <a:p>
            <a:pPr algn="ctr"/>
            <a:endParaRPr lang="en-US" sz="3600" dirty="0"/>
          </a:p>
        </p:txBody>
      </p:sp>
      <p:sp>
        <p:nvSpPr>
          <p:cNvPr id="4" name="TextBox 3"/>
          <p:cNvSpPr txBox="1"/>
          <p:nvPr/>
        </p:nvSpPr>
        <p:spPr>
          <a:xfrm>
            <a:off x="4419600" y="6508032"/>
            <a:ext cx="3810000" cy="349968"/>
          </a:xfrm>
          <a:prstGeom prst="rect">
            <a:avLst/>
          </a:prstGeom>
          <a:noFill/>
        </p:spPr>
        <p:txBody>
          <a:bodyPr wrap="square" rtlCol="0">
            <a:spAutoFit/>
          </a:bodyPr>
          <a:lstStyle/>
          <a:p>
            <a:r>
              <a:rPr lang="en-US" dirty="0" smtClean="0"/>
              <a:t>Courtesy </a:t>
            </a:r>
            <a:r>
              <a:rPr lang="en-US" dirty="0" err="1" smtClean="0"/>
              <a:t>Lili</a:t>
            </a:r>
            <a:r>
              <a:rPr lang="en-US" dirty="0" smtClean="0"/>
              <a:t> Xia and Alan </a:t>
            </a:r>
            <a:r>
              <a:rPr lang="en-US" dirty="0" err="1" smtClean="0"/>
              <a:t>Robock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622800" y="2451100"/>
            <a:ext cx="4275138" cy="1739900"/>
          </a:xfrm>
          <a:prstGeom prst="rect">
            <a:avLst/>
          </a:prstGeom>
          <a:noFill/>
          <a:ln w="9525">
            <a:noFill/>
            <a:round/>
            <a:headEnd/>
            <a:tailEnd/>
          </a:ln>
        </p:spPr>
        <p:txBody>
          <a:bodyPr lIns="90000" tIns="46800" rIns="90000" bIns="46800">
            <a:spAutoFit/>
          </a:bodyPr>
          <a:lstStyle/>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FFC000"/>
                </a:solidFill>
                <a:latin typeface="Helvetica" charset="0"/>
              </a:rPr>
              <a:t>Two</a:t>
            </a:r>
            <a:r>
              <a:rPr lang="en-GB" sz="3600" b="1" dirty="0" smtClean="0">
                <a:solidFill>
                  <a:srgbClr val="FFFFFF"/>
                </a:solidFill>
                <a:latin typeface="Helvetica" charset="0"/>
              </a:rPr>
              <a:t> </a:t>
            </a:r>
            <a:r>
              <a:rPr lang="en-GB" sz="3600" b="1" dirty="0">
                <a:solidFill>
                  <a:srgbClr val="FFFFFF"/>
                </a:solidFill>
                <a:latin typeface="Helvetica" charset="0"/>
              </a:rPr>
              <a:t>billion dead</a:t>
            </a:r>
          </a:p>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rgbClr val="FFFFFF"/>
                </a:solidFill>
                <a:latin typeface="Helvetica" charset="0"/>
              </a:rPr>
              <a:t>from starvation alone?</a:t>
            </a:r>
          </a:p>
        </p:txBody>
      </p:sp>
      <p:pic>
        <p:nvPicPr>
          <p:cNvPr id="37891" name="Picture 2"/>
          <p:cNvPicPr>
            <a:picLocks noChangeAspect="1" noChangeArrowheads="1"/>
          </p:cNvPicPr>
          <p:nvPr/>
        </p:nvPicPr>
        <p:blipFill>
          <a:blip r:embed="rId3" cstate="print"/>
          <a:srcRect/>
          <a:stretch>
            <a:fillRect/>
          </a:stretch>
        </p:blipFill>
        <p:spPr bwMode="auto">
          <a:xfrm>
            <a:off x="874713" y="585788"/>
            <a:ext cx="3492500" cy="56007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0" y="1143000"/>
          <a:ext cx="6947400" cy="4343402"/>
        </p:xfrm>
        <a:graphic>
          <a:graphicData uri="http://schemas.openxmlformats.org/drawingml/2006/table">
            <a:tbl>
              <a:tblPr firstRow="1" bandRow="1">
                <a:tableStyleId>{EB344D84-9AFB-497E-A393-DC336BA19D2E}</a:tableStyleId>
              </a:tblPr>
              <a:tblGrid>
                <a:gridCol w="4534093"/>
                <a:gridCol w="2413307"/>
              </a:tblGrid>
              <a:tr h="543739">
                <a:tc>
                  <a:txBody>
                    <a:bodyPr/>
                    <a:lstStyle/>
                    <a:p>
                      <a:pPr algn="l"/>
                      <a:r>
                        <a:rPr lang="en-US" sz="1800" dirty="0" smtClean="0">
                          <a:solidFill>
                            <a:schemeClr val="tx1"/>
                          </a:solidFill>
                          <a:latin typeface="Arial Black" pitchFamily="34" charset="0"/>
                        </a:rPr>
                        <a:t>World</a:t>
                      </a:r>
                      <a:r>
                        <a:rPr lang="en-US" sz="1800" baseline="0" dirty="0" smtClean="0">
                          <a:solidFill>
                            <a:schemeClr val="tx1"/>
                          </a:solidFill>
                          <a:latin typeface="Arial Black" pitchFamily="34" charset="0"/>
                        </a:rPr>
                        <a:t> Nuclear Forces  </a:t>
                      </a:r>
                      <a:endParaRPr lang="en-US" sz="1800" dirty="0">
                        <a:solidFill>
                          <a:schemeClr val="tx1"/>
                        </a:solidFill>
                        <a:latin typeface="Arial Black" pitchFamily="34" charset="0"/>
                      </a:endParaRPr>
                    </a:p>
                  </a:txBody>
                  <a:tcPr marL="82944" marR="82944" marT="41476" marB="41476"/>
                </a:tc>
                <a:tc>
                  <a:txBody>
                    <a:bodyPr/>
                    <a:lstStyle/>
                    <a:p>
                      <a:pPr algn="l"/>
                      <a:r>
                        <a:rPr lang="en-US" sz="1800" baseline="0" dirty="0" smtClean="0">
                          <a:solidFill>
                            <a:schemeClr val="tx1"/>
                          </a:solidFill>
                          <a:latin typeface="Arial Black" pitchFamily="34" charset="0"/>
                        </a:rPr>
                        <a:t>November, 2013</a:t>
                      </a:r>
                      <a:endParaRPr lang="en-US" sz="1800" dirty="0"/>
                    </a:p>
                  </a:txBody>
                  <a:tcPr marL="82944" marR="82944" marT="41476" marB="41476"/>
                </a:tc>
              </a:tr>
              <a:tr h="358439">
                <a:tc>
                  <a:txBody>
                    <a:bodyPr/>
                    <a:lstStyle/>
                    <a:p>
                      <a:r>
                        <a:rPr lang="en-US" sz="1800" dirty="0" smtClean="0"/>
                        <a:t>United States</a:t>
                      </a:r>
                      <a:endParaRPr lang="en-US" sz="1800" dirty="0"/>
                    </a:p>
                  </a:txBody>
                  <a:tcPr marL="82944" marR="82944" marT="41476" marB="41476"/>
                </a:tc>
                <a:tc>
                  <a:txBody>
                    <a:bodyPr/>
                    <a:lstStyle/>
                    <a:p>
                      <a:r>
                        <a:rPr lang="en-US" sz="1800" dirty="0" smtClean="0"/>
                        <a:t>7,700</a:t>
                      </a:r>
                      <a:endParaRPr lang="en-US" sz="1800" dirty="0"/>
                    </a:p>
                  </a:txBody>
                  <a:tcPr marL="82944" marR="82944" marT="41476" marB="41476"/>
                </a:tc>
              </a:tr>
              <a:tr h="358439">
                <a:tc>
                  <a:txBody>
                    <a:bodyPr/>
                    <a:lstStyle/>
                    <a:p>
                      <a:r>
                        <a:rPr lang="en-US" sz="1800" dirty="0" smtClean="0"/>
                        <a:t>Russia</a:t>
                      </a:r>
                      <a:endParaRPr lang="en-US" sz="1800" dirty="0"/>
                    </a:p>
                  </a:txBody>
                  <a:tcPr marL="82944" marR="82944" marT="41476" marB="41476"/>
                </a:tc>
                <a:tc>
                  <a:txBody>
                    <a:bodyPr/>
                    <a:lstStyle/>
                    <a:p>
                      <a:r>
                        <a:rPr lang="en-US" sz="1800" dirty="0" smtClean="0"/>
                        <a:t>8,500</a:t>
                      </a:r>
                      <a:endParaRPr lang="en-US" sz="1800" dirty="0"/>
                    </a:p>
                  </a:txBody>
                  <a:tcPr marL="82944" marR="82944" marT="41476" marB="41476"/>
                </a:tc>
              </a:tr>
              <a:tr h="358439">
                <a:tc>
                  <a:txBody>
                    <a:bodyPr/>
                    <a:lstStyle/>
                    <a:p>
                      <a:r>
                        <a:rPr lang="en-US" sz="1800" dirty="0" smtClean="0"/>
                        <a:t>China</a:t>
                      </a:r>
                      <a:endParaRPr lang="en-US" sz="1800" dirty="0"/>
                    </a:p>
                  </a:txBody>
                  <a:tcPr marL="82944" marR="82944" marT="41476" marB="41476"/>
                </a:tc>
                <a:tc>
                  <a:txBody>
                    <a:bodyPr/>
                    <a:lstStyle/>
                    <a:p>
                      <a:r>
                        <a:rPr lang="en-US" sz="1800" dirty="0" smtClean="0"/>
                        <a:t>250</a:t>
                      </a:r>
                      <a:endParaRPr lang="en-US" sz="1800" dirty="0"/>
                    </a:p>
                  </a:txBody>
                  <a:tcPr marL="82944" marR="82944" marT="41476" marB="41476"/>
                </a:tc>
              </a:tr>
              <a:tr h="358439">
                <a:tc>
                  <a:txBody>
                    <a:bodyPr/>
                    <a:lstStyle/>
                    <a:p>
                      <a:r>
                        <a:rPr lang="en-US" sz="1800" dirty="0" smtClean="0"/>
                        <a:t>France</a:t>
                      </a:r>
                      <a:endParaRPr lang="en-US" sz="1800" dirty="0"/>
                    </a:p>
                  </a:txBody>
                  <a:tcPr marL="82944" marR="82944" marT="41476" marB="41476"/>
                </a:tc>
                <a:tc>
                  <a:txBody>
                    <a:bodyPr/>
                    <a:lstStyle/>
                    <a:p>
                      <a:r>
                        <a:rPr lang="en-US" sz="1800" dirty="0" smtClean="0"/>
                        <a:t>300</a:t>
                      </a:r>
                      <a:endParaRPr lang="en-US" sz="1800" dirty="0"/>
                    </a:p>
                  </a:txBody>
                  <a:tcPr marL="82944" marR="82944" marT="41476" marB="41476"/>
                </a:tc>
              </a:tr>
              <a:tr h="358439">
                <a:tc>
                  <a:txBody>
                    <a:bodyPr/>
                    <a:lstStyle/>
                    <a:p>
                      <a:r>
                        <a:rPr lang="en-US" sz="1800" dirty="0" smtClean="0"/>
                        <a:t>United Kingdom</a:t>
                      </a:r>
                      <a:endParaRPr lang="en-US" sz="1800" dirty="0"/>
                    </a:p>
                  </a:txBody>
                  <a:tcPr marL="82944" marR="82944" marT="41476" marB="41476"/>
                </a:tc>
                <a:tc>
                  <a:txBody>
                    <a:bodyPr/>
                    <a:lstStyle/>
                    <a:p>
                      <a:r>
                        <a:rPr lang="en-US" sz="1800" dirty="0" smtClean="0"/>
                        <a:t>225</a:t>
                      </a:r>
                      <a:endParaRPr lang="en-US" sz="1800" dirty="0"/>
                    </a:p>
                  </a:txBody>
                  <a:tcPr marL="82944" marR="82944" marT="41476" marB="41476"/>
                </a:tc>
              </a:tr>
              <a:tr h="358439">
                <a:tc>
                  <a:txBody>
                    <a:bodyPr/>
                    <a:lstStyle/>
                    <a:p>
                      <a:r>
                        <a:rPr lang="en-US" sz="1800" dirty="0" smtClean="0"/>
                        <a:t>Israel</a:t>
                      </a:r>
                      <a:endParaRPr lang="en-US" sz="1800" dirty="0"/>
                    </a:p>
                  </a:txBody>
                  <a:tcPr marL="82944" marR="82944" marT="41476" marB="41476"/>
                </a:tc>
                <a:tc>
                  <a:txBody>
                    <a:bodyPr/>
                    <a:lstStyle/>
                    <a:p>
                      <a:r>
                        <a:rPr lang="en-US" sz="1800" dirty="0" smtClean="0"/>
                        <a:t>80</a:t>
                      </a:r>
                      <a:endParaRPr lang="en-US" sz="1800" dirty="0"/>
                    </a:p>
                  </a:txBody>
                  <a:tcPr marL="82944" marR="82944" marT="41476" marB="41476"/>
                </a:tc>
              </a:tr>
              <a:tr h="358439">
                <a:tc>
                  <a:txBody>
                    <a:bodyPr/>
                    <a:lstStyle/>
                    <a:p>
                      <a:r>
                        <a:rPr lang="en-US" sz="1800" dirty="0" smtClean="0"/>
                        <a:t>India</a:t>
                      </a:r>
                      <a:endParaRPr lang="en-US" sz="1800" dirty="0"/>
                    </a:p>
                  </a:txBody>
                  <a:tcPr marL="82944" marR="82944" marT="41476" marB="41476"/>
                </a:tc>
                <a:tc>
                  <a:txBody>
                    <a:bodyPr/>
                    <a:lstStyle/>
                    <a:p>
                      <a:r>
                        <a:rPr lang="en-US" sz="1800" dirty="0" smtClean="0"/>
                        <a:t>110</a:t>
                      </a:r>
                      <a:endParaRPr lang="en-US" sz="1800" dirty="0"/>
                    </a:p>
                  </a:txBody>
                  <a:tcPr marL="82944" marR="82944" marT="41476" marB="41476"/>
                </a:tc>
              </a:tr>
              <a:tr h="358439">
                <a:tc>
                  <a:txBody>
                    <a:bodyPr/>
                    <a:lstStyle/>
                    <a:p>
                      <a:r>
                        <a:rPr lang="en-US" sz="1800" dirty="0" smtClean="0"/>
                        <a:t>Pakistan</a:t>
                      </a:r>
                      <a:endParaRPr lang="en-US" sz="1800" dirty="0"/>
                    </a:p>
                  </a:txBody>
                  <a:tcPr marL="82944" marR="82944" marT="41476" marB="41476"/>
                </a:tc>
                <a:tc>
                  <a:txBody>
                    <a:bodyPr/>
                    <a:lstStyle/>
                    <a:p>
                      <a:r>
                        <a:rPr lang="en-US" sz="1800" dirty="0" smtClean="0"/>
                        <a:t>120</a:t>
                      </a:r>
                      <a:endParaRPr lang="en-US" sz="1800" dirty="0"/>
                    </a:p>
                  </a:txBody>
                  <a:tcPr marL="82944" marR="82944" marT="41476" marB="41476"/>
                </a:tc>
              </a:tr>
              <a:tr h="932151">
                <a:tc>
                  <a:txBody>
                    <a:bodyPr/>
                    <a:lstStyle/>
                    <a:p>
                      <a:r>
                        <a:rPr lang="en-US" sz="1800" dirty="0" smtClean="0"/>
                        <a:t>DPRK  (North Korea)</a:t>
                      </a:r>
                      <a:endParaRPr lang="en-US" sz="1800" dirty="0"/>
                    </a:p>
                  </a:txBody>
                  <a:tcPr marL="82944" marR="82944" marT="41476" marB="41476"/>
                </a:tc>
                <a:tc>
                  <a:txBody>
                    <a:bodyPr/>
                    <a:lstStyle/>
                    <a:p>
                      <a:r>
                        <a:rPr lang="en-US" sz="1800" dirty="0" smtClean="0"/>
                        <a:t>Less</a:t>
                      </a:r>
                      <a:r>
                        <a:rPr lang="en-US" sz="1800" baseline="0" dirty="0" smtClean="0"/>
                        <a:t> than 10</a:t>
                      </a:r>
                      <a:endParaRPr lang="en-US" sz="1800" dirty="0"/>
                    </a:p>
                  </a:txBody>
                  <a:tcPr marL="82944" marR="82944" marT="41476" marB="41476"/>
                </a:tc>
              </a:tr>
            </a:tbl>
          </a:graphicData>
        </a:graphic>
      </p:graphicFrame>
      <p:sp>
        <p:nvSpPr>
          <p:cNvPr id="3098" name="TextBox 5"/>
          <p:cNvSpPr txBox="1">
            <a:spLocks noChangeArrowheads="1"/>
          </p:cNvSpPr>
          <p:nvPr/>
        </p:nvSpPr>
        <p:spPr bwMode="auto">
          <a:xfrm>
            <a:off x="1323975" y="5502275"/>
            <a:ext cx="6842125" cy="341313"/>
          </a:xfrm>
          <a:prstGeom prst="rect">
            <a:avLst/>
          </a:prstGeom>
          <a:noFill/>
          <a:ln w="9525">
            <a:noFill/>
            <a:miter lim="800000"/>
            <a:headEnd/>
            <a:tailEnd/>
          </a:ln>
        </p:spPr>
        <p:txBody>
          <a:bodyPr lIns="82945" tIns="41473" rIns="82945" bIns="41473">
            <a:spAutoFit/>
          </a:bodyPr>
          <a:lstStyle/>
          <a:p>
            <a:pPr algn="ctr"/>
            <a:r>
              <a:rPr lang="en-US">
                <a:solidFill>
                  <a:schemeClr val="tx1"/>
                </a:solidFill>
              </a:rPr>
              <a:t>Source:  Bulletin of the Atomic Scientists Nuclear Notebook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srcRect/>
          <a:stretch>
            <a:fillRect/>
          </a:stretch>
        </p:blipFill>
        <p:spPr bwMode="auto">
          <a:xfrm>
            <a:off x="1096963" y="284163"/>
            <a:ext cx="6950075" cy="59086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srcRect/>
          <a:stretch>
            <a:fillRect/>
          </a:stretch>
        </p:blipFill>
        <p:spPr bwMode="auto">
          <a:xfrm>
            <a:off x="1698625" y="581025"/>
            <a:ext cx="5715000" cy="56959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cstate="print"/>
          <a:srcRect/>
          <a:stretch>
            <a:fillRect/>
          </a:stretch>
        </p:blipFill>
        <p:spPr bwMode="auto">
          <a:xfrm>
            <a:off x="1698625" y="581025"/>
            <a:ext cx="5715000" cy="56959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a:stretch>
            <a:fillRect/>
          </a:stretch>
        </p:blipFill>
        <p:spPr bwMode="auto">
          <a:xfrm>
            <a:off x="1698625" y="581025"/>
            <a:ext cx="5715000" cy="56959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1698625" y="581025"/>
            <a:ext cx="5715000" cy="56959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srcRect/>
          <a:stretch>
            <a:fillRect/>
          </a:stretch>
        </p:blipFill>
        <p:spPr bwMode="auto">
          <a:xfrm>
            <a:off x="1698625" y="581025"/>
            <a:ext cx="5715000" cy="56959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0" y="0"/>
            <a:ext cx="9144000" cy="914400"/>
          </a:xfrm>
          <a:prstGeom prst="rect">
            <a:avLst/>
          </a:prstGeom>
          <a:noFill/>
          <a:ln w="9525">
            <a:noFill/>
            <a:round/>
            <a:headEnd/>
            <a:tailEnd/>
          </a:ln>
        </p:spPr>
        <p:txBody>
          <a:bodyPr anchor="ctr">
            <a:spAutoFit/>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FFFF"/>
                </a:solidFill>
              </a:rPr>
              <a:t>A Human Health Disaster	</a:t>
            </a:r>
          </a:p>
        </p:txBody>
      </p:sp>
      <p:sp>
        <p:nvSpPr>
          <p:cNvPr id="2052" name="Text Box 2"/>
          <p:cNvSpPr txBox="1">
            <a:spLocks noChangeArrowheads="1"/>
          </p:cNvSpPr>
          <p:nvPr/>
        </p:nvSpPr>
        <p:spPr bwMode="auto">
          <a:xfrm>
            <a:off x="0" y="990600"/>
            <a:ext cx="8458200" cy="1905650"/>
          </a:xfrm>
          <a:prstGeom prst="rect">
            <a:avLst/>
          </a:prstGeom>
          <a:noFill/>
          <a:ln w="9525">
            <a:noFill/>
            <a:round/>
            <a:headEnd/>
            <a:tailEnd/>
          </a:ln>
        </p:spPr>
        <p:txBody>
          <a:bodyPr>
            <a:spAutoFit/>
          </a:bodyPr>
          <a:lstStyle/>
          <a:p>
            <a:pPr marL="341313" indent="-341313">
              <a:lnSpc>
                <a:spcPct val="100000"/>
              </a:lnSpc>
              <a:spcBef>
                <a:spcPts val="700"/>
              </a:spcBef>
              <a:buClr>
                <a:srgbClr val="BBE0E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BBE0E3"/>
                </a:solidFill>
              </a:rPr>
              <a:t>Hundreds of thousands of patients with severe burns </a:t>
            </a:r>
          </a:p>
          <a:p>
            <a:pPr marL="341313" indent="-341313">
              <a:lnSpc>
                <a:spcPct val="100000"/>
              </a:lnSpc>
              <a:spcBef>
                <a:spcPts val="700"/>
              </a:spcBef>
              <a:buClr>
                <a:srgbClr val="BBE0E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BBE0E3"/>
                </a:solidFill>
              </a:rPr>
              <a:t>Crush injuries, collapsed lungs, blindness from retinal burns, deafness from perforated </a:t>
            </a:r>
            <a:r>
              <a:rPr lang="en-GB" sz="2800" smtClean="0">
                <a:solidFill>
                  <a:srgbClr val="BBE0E3"/>
                </a:solidFill>
              </a:rPr>
              <a:t>ear drums</a:t>
            </a:r>
            <a:endParaRPr lang="en-GB" sz="2800" dirty="0">
              <a:solidFill>
                <a:srgbClr val="BBE0E3"/>
              </a:solidFill>
            </a:endParaRPr>
          </a:p>
        </p:txBody>
      </p:sp>
      <p:sp>
        <p:nvSpPr>
          <p:cNvPr id="2053" name="Rectangle 3"/>
          <p:cNvSpPr>
            <a:spLocks noChangeArrowheads="1"/>
          </p:cNvSpPr>
          <p:nvPr/>
        </p:nvSpPr>
        <p:spPr bwMode="auto">
          <a:xfrm>
            <a:off x="457200" y="7658100"/>
            <a:ext cx="184150" cy="457200"/>
          </a:xfrm>
          <a:prstGeom prst="rect">
            <a:avLst/>
          </a:prstGeom>
          <a:noFill/>
          <a:ln w="9525">
            <a:noFill/>
            <a:round/>
            <a:headEnd/>
            <a:tailEnd/>
          </a:ln>
        </p:spPr>
        <p:txBody>
          <a:bodyPr wrap="none" anchor="ctr"/>
          <a:lstStyle/>
          <a:p>
            <a:endParaRPr lang="en-US"/>
          </a:p>
        </p:txBody>
      </p:sp>
      <p:grpSp>
        <p:nvGrpSpPr>
          <p:cNvPr id="2054" name="Group 4"/>
          <p:cNvGrpSpPr>
            <a:grpSpLocks/>
          </p:cNvGrpSpPr>
          <p:nvPr/>
        </p:nvGrpSpPr>
        <p:grpSpPr bwMode="auto">
          <a:xfrm>
            <a:off x="0" y="3124200"/>
            <a:ext cx="9142413" cy="3733800"/>
            <a:chOff x="0" y="1968"/>
            <a:chExt cx="5759" cy="2352"/>
          </a:xfrm>
        </p:grpSpPr>
        <p:graphicFrame>
          <p:nvGraphicFramePr>
            <p:cNvPr id="2050" name="Object 5"/>
            <p:cNvGraphicFramePr>
              <a:graphicFrameLocks noChangeAspect="1"/>
            </p:cNvGraphicFramePr>
            <p:nvPr/>
          </p:nvGraphicFramePr>
          <p:xfrm>
            <a:off x="0" y="1968"/>
            <a:ext cx="5760" cy="2352"/>
          </p:xfrm>
          <a:graphic>
            <a:graphicData uri="http://schemas.openxmlformats.org/presentationml/2006/ole">
              <p:oleObj spid="_x0000_s2050" r:id="rId4" imgW="4906498" imgH="2152792" progId="">
                <p:embed/>
              </p:oleObj>
            </a:graphicData>
          </a:graphic>
        </p:graphicFrame>
        <p:sp>
          <p:nvSpPr>
            <p:cNvPr id="2055" name="Text Box 6"/>
            <p:cNvSpPr txBox="1">
              <a:spLocks noChangeArrowheads="1"/>
            </p:cNvSpPr>
            <p:nvPr/>
          </p:nvSpPr>
          <p:spPr bwMode="auto">
            <a:xfrm>
              <a:off x="0" y="1968"/>
              <a:ext cx="5760" cy="2353"/>
            </a:xfrm>
            <a:prstGeom prst="rect">
              <a:avLst/>
            </a:prstGeom>
            <a:noFill/>
            <a:ln w="9525">
              <a:noFill/>
              <a:round/>
              <a:headEnd/>
              <a:tailEnd/>
            </a:ln>
          </p:spPr>
          <p:txBody>
            <a:bodyPr wrap="none" anchor="ct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500" fill="hold"/>
                                        <p:tgtEl>
                                          <p:spTgt spid="28673"/>
                                        </p:tgtEl>
                                        <p:attrNameLst>
                                          <p:attrName>ppt_x</p:attrName>
                                        </p:attrNameLst>
                                      </p:cBhvr>
                                      <p:tavLst>
                                        <p:tav tm="100000">
                                          <p:val>
                                            <p:strVal val="1+#ppt_w/2"/>
                                          </p:val>
                                        </p:tav>
                                        <p:tav>
                                          <p:val>
                                            <p:strVal val="#ppt_x"/>
                                          </p:val>
                                        </p:tav>
                                      </p:tavLst>
                                    </p:anim>
                                    <p:anim calcmode="lin" valueType="num">
                                      <p:cBhvr>
                                        <p:cTn id="8" dur="500" fill="hold"/>
                                        <p:tgtEl>
                                          <p:spTgt spid="2867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4163" y="3246438"/>
            <a:ext cx="8578850" cy="368300"/>
          </a:xfrm>
          <a:prstGeom prst="rect">
            <a:avLst/>
          </a:prstGeom>
          <a:noFill/>
          <a:ln w="9525">
            <a:noFill/>
            <a:round/>
            <a:headEnd/>
            <a:tailEnd/>
          </a:ln>
          <a:effectLst/>
        </p:spPr>
        <p:txBody>
          <a:bodyPr wrap="none" lIns="90000" tIns="46800" rIns="90000" bIns="46800" anchor="ctr">
            <a:spAutoFit/>
          </a:bodyPr>
          <a:lstStyle/>
          <a:p>
            <a:pPr>
              <a:lnSpc>
                <a:spcPct val="100000"/>
              </a:lnSpc>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000000"/>
                </a:solidFill>
                <a:effectLst>
                  <a:outerShdw blurRad="38100" dist="38100" dir="2700000" algn="tl">
                    <a:srgbClr val="FFFFFF"/>
                  </a:outerShdw>
                </a:effectLst>
                <a:latin typeface="Tahoma" pitchFamily="32" charset="0"/>
                <a:ea typeface="MS Gothic" charset="-128"/>
              </a:rPr>
              <a:t>Decrease in Surface Air Temperatures 2 years after full-scale nuclear war</a:t>
            </a:r>
          </a:p>
        </p:txBody>
      </p:sp>
      <p:sp>
        <p:nvSpPr>
          <p:cNvPr id="50179" name="Rectangle 2"/>
          <p:cNvSpPr>
            <a:spLocks noChangeArrowheads="1"/>
          </p:cNvSpPr>
          <p:nvPr/>
        </p:nvSpPr>
        <p:spPr bwMode="auto">
          <a:xfrm>
            <a:off x="457200" y="152400"/>
            <a:ext cx="8229600" cy="1143000"/>
          </a:xfrm>
          <a:prstGeom prst="rect">
            <a:avLst/>
          </a:prstGeom>
          <a:noFill/>
          <a:ln w="9525">
            <a:noFill/>
            <a:round/>
            <a:headEnd/>
            <a:tailEnd/>
          </a:ln>
        </p:spPr>
        <p:txBody>
          <a:bodyPr lIns="90000" tIns="46800" rIns="90000" bIns="46800" anchor="ct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rPr>
              <a:t>Surface Air Temperatures 2 years after 150 million tons of smoke enters stratosphere</a:t>
            </a:r>
          </a:p>
        </p:txBody>
      </p:sp>
      <p:pic>
        <p:nvPicPr>
          <p:cNvPr id="50180" name="Picture 3"/>
          <p:cNvPicPr>
            <a:picLocks noChangeAspect="1" noChangeArrowheads="1"/>
          </p:cNvPicPr>
          <p:nvPr/>
        </p:nvPicPr>
        <p:blipFill>
          <a:blip r:embed="rId3" cstate="print"/>
          <a:srcRect/>
          <a:stretch>
            <a:fillRect/>
          </a:stretch>
        </p:blipFill>
        <p:spPr bwMode="auto">
          <a:xfrm>
            <a:off x="381000" y="1447800"/>
            <a:ext cx="8382000" cy="5257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0" y="0"/>
            <a:ext cx="9144000" cy="914400"/>
          </a:xfrm>
          <a:prstGeom prst="rect">
            <a:avLst/>
          </a:prstGeom>
          <a:noFill/>
          <a:ln w="9525">
            <a:noFill/>
            <a:round/>
            <a:headEnd/>
            <a:tailEnd/>
          </a:ln>
        </p:spPr>
        <p:txBody>
          <a:bodyPr anchor="ctr">
            <a:spAutoFit/>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b="1">
                <a:solidFill>
                  <a:srgbClr val="FFFFFF"/>
                </a:solidFill>
              </a:rPr>
              <a:t>Accidental Nuclear War</a:t>
            </a:r>
            <a:r>
              <a:rPr lang="en-GB" sz="4000">
                <a:solidFill>
                  <a:srgbClr val="000000"/>
                </a:solidFill>
              </a:rPr>
              <a:t> </a:t>
            </a:r>
          </a:p>
        </p:txBody>
      </p:sp>
      <p:sp>
        <p:nvSpPr>
          <p:cNvPr id="52227" name="Text Box 2"/>
          <p:cNvSpPr txBox="1">
            <a:spLocks noChangeArrowheads="1"/>
          </p:cNvSpPr>
          <p:nvPr/>
        </p:nvSpPr>
        <p:spPr bwMode="auto">
          <a:xfrm>
            <a:off x="0" y="1143000"/>
            <a:ext cx="5105400" cy="5715000"/>
          </a:xfrm>
          <a:prstGeom prst="rect">
            <a:avLst/>
          </a:prstGeom>
          <a:noFill/>
          <a:ln w="9525">
            <a:noFill/>
            <a:round/>
            <a:headEnd/>
            <a:tailEnd/>
          </a:ln>
        </p:spPr>
        <p:txBody>
          <a:bodyPr>
            <a:spAutoFit/>
          </a:bodyPr>
          <a:lstStyle/>
          <a:p>
            <a:pPr marL="341313" indent="-341313">
              <a:lnSpc>
                <a:spcPct val="100000"/>
              </a:lnSpc>
              <a:spcBef>
                <a:spcPts val="900"/>
              </a:spcBef>
              <a:buClr>
                <a:srgbClr val="BBE0E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solidFill>
                  <a:srgbClr val="BBE0E3"/>
                </a:solidFill>
              </a:rPr>
              <a:t>Accidental launch due to misinformation, fear, human error or computer malfunction is a serious and real threat.</a:t>
            </a:r>
          </a:p>
          <a:p>
            <a:pPr marL="341313" indent="-341313">
              <a:lnSpc>
                <a:spcPct val="100000"/>
              </a:lnSpc>
              <a:spcBef>
                <a:spcPts val="900"/>
              </a:spcBef>
              <a:buClr>
                <a:srgbClr val="BBE0E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solidFill>
                  <a:srgbClr val="BBE0E3"/>
                </a:solidFill>
              </a:rPr>
              <a:t>Thousands of nuclear weapons could be fired within a few minutes notice.</a:t>
            </a:r>
          </a:p>
        </p:txBody>
      </p:sp>
      <p:grpSp>
        <p:nvGrpSpPr>
          <p:cNvPr id="52228" name="Group 3"/>
          <p:cNvGrpSpPr>
            <a:grpSpLocks/>
          </p:cNvGrpSpPr>
          <p:nvPr/>
        </p:nvGrpSpPr>
        <p:grpSpPr bwMode="auto">
          <a:xfrm>
            <a:off x="4876800" y="1752600"/>
            <a:ext cx="4265613" cy="4113213"/>
            <a:chOff x="3072" y="1104"/>
            <a:chExt cx="2687" cy="2591"/>
          </a:xfrm>
        </p:grpSpPr>
        <p:pic>
          <p:nvPicPr>
            <p:cNvPr id="52229" name="Picture 4"/>
            <p:cNvPicPr>
              <a:picLocks noChangeAspect="1" noChangeArrowheads="1"/>
            </p:cNvPicPr>
            <p:nvPr/>
          </p:nvPicPr>
          <p:blipFill>
            <a:blip r:embed="rId3" cstate="print">
              <a:lum bright="-12000" contrast="30000"/>
            </a:blip>
            <a:srcRect t="2518" r="3186" b="17715"/>
            <a:stretch>
              <a:fillRect/>
            </a:stretch>
          </p:blipFill>
          <p:spPr bwMode="auto">
            <a:xfrm>
              <a:off x="3072" y="1104"/>
              <a:ext cx="2688" cy="2592"/>
            </a:xfrm>
            <a:prstGeom prst="rect">
              <a:avLst/>
            </a:prstGeom>
            <a:noFill/>
            <a:ln w="28440">
              <a:solidFill>
                <a:srgbClr val="000000"/>
              </a:solidFill>
              <a:miter lim="800000"/>
              <a:headEnd/>
              <a:tailEnd/>
            </a:ln>
          </p:spPr>
        </p:pic>
        <p:sp>
          <p:nvSpPr>
            <p:cNvPr id="52230" name="Text Box 5"/>
            <p:cNvSpPr txBox="1">
              <a:spLocks noChangeArrowheads="1"/>
            </p:cNvSpPr>
            <p:nvPr/>
          </p:nvSpPr>
          <p:spPr bwMode="auto">
            <a:xfrm>
              <a:off x="3072" y="1104"/>
              <a:ext cx="2688" cy="2592"/>
            </a:xfrm>
            <a:prstGeom prst="rect">
              <a:avLst/>
            </a:prstGeom>
            <a:noFill/>
            <a:ln w="9525">
              <a:no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0"/>
            <a:ext cx="6705600" cy="5244513"/>
          </a:xfrm>
          <a:prstGeom prst="rect">
            <a:avLst/>
          </a:prstGeom>
          <a:noFill/>
        </p:spPr>
        <p:txBody>
          <a:bodyPr wrap="square" rtlCol="0">
            <a:spAutoFit/>
          </a:bodyPr>
          <a:lstStyle/>
          <a:p>
            <a:r>
              <a:rPr lang="en-US" sz="4000" dirty="0" smtClean="0"/>
              <a:t>November 9, 1979</a:t>
            </a:r>
          </a:p>
          <a:p>
            <a:endParaRPr lang="en-US" sz="4000" dirty="0" smtClean="0"/>
          </a:p>
          <a:p>
            <a:r>
              <a:rPr lang="en-US" sz="4000" dirty="0" smtClean="0"/>
              <a:t>June 3, 1980</a:t>
            </a:r>
          </a:p>
          <a:p>
            <a:endParaRPr lang="en-US" sz="4000" dirty="0" smtClean="0"/>
          </a:p>
          <a:p>
            <a:r>
              <a:rPr lang="en-US" sz="4000" dirty="0" smtClean="0"/>
              <a:t>September  26, 1983</a:t>
            </a:r>
          </a:p>
          <a:p>
            <a:endParaRPr lang="en-US" sz="4000" dirty="0" smtClean="0"/>
          </a:p>
          <a:p>
            <a:r>
              <a:rPr lang="en-US" sz="4000" dirty="0" smtClean="0"/>
              <a:t>November 7, 1983</a:t>
            </a:r>
          </a:p>
          <a:p>
            <a:endParaRPr lang="en-US" sz="4000" dirty="0" smtClean="0"/>
          </a:p>
          <a:p>
            <a:r>
              <a:rPr lang="en-US" sz="4000" dirty="0" smtClean="0"/>
              <a:t>January 25, 1995</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85800" y="609600"/>
            <a:ext cx="7772400" cy="1517650"/>
          </a:xfrm>
          <a:prstGeom prst="rect">
            <a:avLst/>
          </a:prstGeom>
          <a:noFill/>
          <a:ln w="9525">
            <a:noFill/>
            <a:round/>
            <a:headEnd/>
            <a:tailEnd/>
          </a:ln>
        </p:spPr>
        <p:txBody>
          <a:bodyPr anchor="ctr">
            <a:spAutoFit/>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FFFFFF"/>
                </a:solidFill>
              </a:rPr>
              <a:t>The Dangers of Nuclear Weapons Today </a:t>
            </a:r>
            <a:r>
              <a:rPr lang="en-GB" sz="3600">
                <a:solidFill>
                  <a:srgbClr val="FFFFFF"/>
                </a:solidFill>
              </a:rPr>
              <a:t/>
            </a:r>
            <a:br>
              <a:rPr lang="en-GB" sz="3600">
                <a:solidFill>
                  <a:srgbClr val="FFFFFF"/>
                </a:solidFill>
              </a:rPr>
            </a:br>
            <a:r>
              <a:rPr lang="en-GB" sz="3600">
                <a:solidFill>
                  <a:srgbClr val="FFFFFF"/>
                </a:solidFill>
              </a:rPr>
              <a:t>Hiroshima After Bombing</a:t>
            </a:r>
            <a:r>
              <a:rPr lang="en-GB" sz="3600">
                <a:solidFill>
                  <a:srgbClr val="000000"/>
                </a:solidFill>
              </a:rPr>
              <a:t> </a:t>
            </a:r>
          </a:p>
        </p:txBody>
      </p:sp>
      <p:grpSp>
        <p:nvGrpSpPr>
          <p:cNvPr id="7171" name="Group 2"/>
          <p:cNvGrpSpPr>
            <a:grpSpLocks/>
          </p:cNvGrpSpPr>
          <p:nvPr/>
        </p:nvGrpSpPr>
        <p:grpSpPr bwMode="auto">
          <a:xfrm>
            <a:off x="914400" y="1852612"/>
            <a:ext cx="7515225" cy="5005388"/>
            <a:chOff x="521" y="1166"/>
            <a:chExt cx="4734" cy="3153"/>
          </a:xfrm>
        </p:grpSpPr>
        <p:pic>
          <p:nvPicPr>
            <p:cNvPr id="7173" name="Picture 3"/>
            <p:cNvPicPr>
              <a:picLocks noChangeAspect="1" noChangeArrowheads="1"/>
            </p:cNvPicPr>
            <p:nvPr/>
          </p:nvPicPr>
          <p:blipFill>
            <a:blip r:embed="rId3" cstate="print"/>
            <a:srcRect/>
            <a:stretch>
              <a:fillRect/>
            </a:stretch>
          </p:blipFill>
          <p:spPr bwMode="auto">
            <a:xfrm>
              <a:off x="521" y="1166"/>
              <a:ext cx="4735" cy="3154"/>
            </a:xfrm>
            <a:prstGeom prst="rect">
              <a:avLst/>
            </a:prstGeom>
            <a:noFill/>
            <a:ln w="9525">
              <a:noFill/>
              <a:round/>
              <a:headEnd/>
              <a:tailEnd/>
            </a:ln>
          </p:spPr>
        </p:pic>
        <p:sp>
          <p:nvSpPr>
            <p:cNvPr id="7174" name="Text Box 4"/>
            <p:cNvSpPr txBox="1">
              <a:spLocks noChangeArrowheads="1"/>
            </p:cNvSpPr>
            <p:nvPr/>
          </p:nvSpPr>
          <p:spPr bwMode="auto">
            <a:xfrm>
              <a:off x="521" y="1166"/>
              <a:ext cx="4735" cy="3154"/>
            </a:xfrm>
            <a:prstGeom prst="rect">
              <a:avLst/>
            </a:prstGeom>
            <a:noFill/>
            <a:ln w="9525">
              <a:noFill/>
              <a:round/>
              <a:headEnd/>
              <a:tailEnd/>
            </a:ln>
          </p:spPr>
          <p:txBody>
            <a:bodyPr wrap="none" anchor="ctr"/>
            <a:lstStyle/>
            <a:p>
              <a:endParaRPr lang="en-US"/>
            </a:p>
          </p:txBody>
        </p:sp>
      </p:grpSp>
      <p:sp>
        <p:nvSpPr>
          <p:cNvPr id="7172" name="Text Box 5"/>
          <p:cNvSpPr txBox="1">
            <a:spLocks noChangeArrowheads="1"/>
          </p:cNvSpPr>
          <p:nvPr/>
        </p:nvSpPr>
        <p:spPr bwMode="auto">
          <a:xfrm>
            <a:off x="6553200" y="6248400"/>
            <a:ext cx="1905000" cy="457200"/>
          </a:xfrm>
          <a:prstGeom prst="rect">
            <a:avLst/>
          </a:prstGeom>
          <a:noFill/>
          <a:ln w="9525">
            <a:noFill/>
            <a:round/>
            <a:headEnd/>
            <a:tailEnd/>
          </a:ln>
        </p:spPr>
        <p:txBody>
          <a:bodyPr lIns="90000" tIns="46800" rIns="90000" bIns="46800"/>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D434D6-8B80-496A-91AC-D2286F371EDA}" type="slidenum">
              <a:rPr lang="en-GB" sz="14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4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676400" y="1066800"/>
            <a:ext cx="6045200" cy="4524375"/>
          </a:xfrm>
          <a:prstGeom prst="rect">
            <a:avLst/>
          </a:prstGeom>
          <a:noFill/>
          <a:ln w="9525">
            <a:noFill/>
            <a:miter lim="800000"/>
            <a:headEnd/>
            <a:tailEnd/>
          </a:ln>
        </p:spPr>
        <p:txBody>
          <a:bodyPr>
            <a:spAutoFit/>
          </a:bodyPr>
          <a:lstStyle/>
          <a:p>
            <a:r>
              <a:rPr lang="en-US" sz="4800"/>
              <a:t>This is not the future that must be.</a:t>
            </a:r>
          </a:p>
          <a:p>
            <a:endParaRPr lang="en-US" sz="4800"/>
          </a:p>
          <a:p>
            <a:r>
              <a:rPr lang="en-US" sz="4800"/>
              <a:t>But it is the future that will be if we do not act.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74613" y="1343025"/>
            <a:ext cx="9023350" cy="5072063"/>
          </a:xfrm>
          <a:prstGeom prst="rect">
            <a:avLst/>
          </a:prstGeom>
          <a:noFill/>
          <a:ln w="9525">
            <a:noFill/>
            <a:round/>
            <a:headEnd/>
            <a:tailEnd/>
          </a:ln>
        </p:spPr>
      </p:pic>
      <p:sp>
        <p:nvSpPr>
          <p:cNvPr id="21507" name="Text Box 2"/>
          <p:cNvSpPr txBox="1">
            <a:spLocks noChangeArrowheads="1"/>
          </p:cNvSpPr>
          <p:nvPr/>
        </p:nvSpPr>
        <p:spPr bwMode="auto">
          <a:xfrm>
            <a:off x="350838" y="585788"/>
            <a:ext cx="8399462" cy="577850"/>
          </a:xfrm>
          <a:prstGeom prst="rect">
            <a:avLst/>
          </a:prstGeom>
          <a:noFill/>
          <a:ln w="9525">
            <a:noFill/>
            <a:round/>
            <a:headEnd/>
            <a:tailEnd/>
          </a:ln>
        </p:spPr>
        <p:txBody>
          <a:bodyPr lIns="81639" tIns="99273" rIns="81639" bIns="40820"/>
          <a:lstStyle/>
          <a:p>
            <a:pPr>
              <a:lnSpc>
                <a:spcPct val="84000"/>
              </a:lnSpc>
              <a:buClrTx/>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900">
                <a:solidFill>
                  <a:srgbClr val="000000"/>
                </a:solidFill>
                <a:latin typeface="Arial Black" pitchFamily="34" charset="0"/>
              </a:rPr>
              <a:t>World Opinion – Nuclear Disarmament?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782638" y="2644775"/>
            <a:ext cx="7904162" cy="714375"/>
          </a:xfrm>
          <a:prstGeom prst="rect">
            <a:avLst/>
          </a:prstGeom>
          <a:noFill/>
          <a:ln w="9525">
            <a:noFill/>
            <a:miter lim="800000"/>
            <a:headEnd/>
            <a:tailEnd/>
          </a:ln>
        </p:spPr>
        <p:txBody>
          <a:bodyPr lIns="82945" tIns="41473" rIns="82945" bIns="41473">
            <a:spAutoFit/>
          </a:bodyPr>
          <a:lstStyle/>
          <a:p>
            <a:r>
              <a:rPr lang="en-US" sz="2200">
                <a:latin typeface="Arial Black" pitchFamily="34" charset="0"/>
                <a:ea typeface="ＭＳ Ｐゴシック" pitchFamily="34" charset="-128"/>
              </a:rPr>
              <a:t>Conference 1: </a:t>
            </a:r>
            <a:r>
              <a:rPr lang="en-US" sz="2200">
                <a:solidFill>
                  <a:srgbClr val="C00000"/>
                </a:solidFill>
                <a:latin typeface="Arial Black" pitchFamily="34" charset="0"/>
                <a:ea typeface="ＭＳ Ｐゴシック" pitchFamily="34" charset="-128"/>
              </a:rPr>
              <a:t>Oslo, Norway  </a:t>
            </a:r>
            <a:r>
              <a:rPr lang="en-US" sz="2200">
                <a:solidFill>
                  <a:schemeClr val="tx1"/>
                </a:solidFill>
                <a:ea typeface="ＭＳ Ｐゴシック" pitchFamily="34" charset="-128"/>
              </a:rPr>
              <a:t>March 2013</a:t>
            </a:r>
          </a:p>
          <a:p>
            <a:r>
              <a:rPr lang="en-US" sz="2200">
                <a:solidFill>
                  <a:schemeClr val="tx1"/>
                </a:solidFill>
                <a:ea typeface="ＭＳ Ｐゴシック" pitchFamily="34" charset="-128"/>
              </a:rPr>
              <a:t>      127 nations represented</a:t>
            </a:r>
          </a:p>
        </p:txBody>
      </p:sp>
      <p:sp>
        <p:nvSpPr>
          <p:cNvPr id="22531" name="TextBox 2"/>
          <p:cNvSpPr txBox="1">
            <a:spLocks noChangeArrowheads="1"/>
          </p:cNvSpPr>
          <p:nvPr/>
        </p:nvSpPr>
        <p:spPr bwMode="auto">
          <a:xfrm>
            <a:off x="652463" y="1012825"/>
            <a:ext cx="7969250" cy="1114425"/>
          </a:xfrm>
          <a:prstGeom prst="rect">
            <a:avLst/>
          </a:prstGeom>
          <a:noFill/>
          <a:ln w="9525">
            <a:noFill/>
            <a:miter lim="800000"/>
            <a:headEnd/>
            <a:tailEnd/>
          </a:ln>
        </p:spPr>
        <p:txBody>
          <a:bodyPr lIns="82945" tIns="41473" rIns="82945" bIns="41473">
            <a:spAutoFit/>
          </a:bodyPr>
          <a:lstStyle/>
          <a:p>
            <a:pPr algn="ctr"/>
            <a:r>
              <a:rPr lang="en-US" sz="3600">
                <a:solidFill>
                  <a:schemeClr val="tx1"/>
                </a:solidFill>
                <a:latin typeface="Arial Black" pitchFamily="34" charset="0"/>
                <a:ea typeface="ＭＳ Ｐゴシック" pitchFamily="34" charset="-128"/>
              </a:rPr>
              <a:t>Humanitarian Impact</a:t>
            </a:r>
          </a:p>
          <a:p>
            <a:pPr algn="ctr"/>
            <a:r>
              <a:rPr lang="en-US" sz="3600">
                <a:latin typeface="Arial Black" pitchFamily="34" charset="0"/>
                <a:ea typeface="ＭＳ Ｐゴシック" pitchFamily="34" charset="-128"/>
              </a:rPr>
              <a:t> </a:t>
            </a:r>
            <a:r>
              <a:rPr lang="en-US" sz="3600">
                <a:solidFill>
                  <a:schemeClr val="tx1"/>
                </a:solidFill>
                <a:latin typeface="Arial Black" pitchFamily="34" charset="0"/>
                <a:ea typeface="ＭＳ Ｐゴシック" pitchFamily="34" charset="-128"/>
              </a:rPr>
              <a:t>of Nuclear Weapons </a:t>
            </a:r>
          </a:p>
        </p:txBody>
      </p:sp>
      <p:sp>
        <p:nvSpPr>
          <p:cNvPr id="22532" name="TextBox 3"/>
          <p:cNvSpPr txBox="1">
            <a:spLocks noChangeArrowheads="1"/>
          </p:cNvSpPr>
          <p:nvPr/>
        </p:nvSpPr>
        <p:spPr bwMode="auto">
          <a:xfrm>
            <a:off x="849313" y="3624263"/>
            <a:ext cx="6988175" cy="1458912"/>
          </a:xfrm>
          <a:prstGeom prst="rect">
            <a:avLst/>
          </a:prstGeom>
          <a:noFill/>
          <a:ln w="9525">
            <a:noFill/>
            <a:miter lim="800000"/>
            <a:headEnd/>
            <a:tailEnd/>
          </a:ln>
        </p:spPr>
        <p:txBody>
          <a:bodyPr lIns="82945" tIns="41473" rIns="82945" bIns="41473">
            <a:spAutoFit/>
          </a:bodyPr>
          <a:lstStyle/>
          <a:p>
            <a:r>
              <a:rPr lang="en-US" sz="2200" b="1">
                <a:latin typeface="Arial Black" pitchFamily="34" charset="0"/>
                <a:ea typeface="ＭＳ Ｐゴシック" pitchFamily="34" charset="-128"/>
              </a:rPr>
              <a:t>Conference 2: </a:t>
            </a:r>
            <a:r>
              <a:rPr lang="en-US" sz="2200" b="1">
                <a:solidFill>
                  <a:srgbClr val="C00000"/>
                </a:solidFill>
                <a:latin typeface="Arial Black" pitchFamily="34" charset="0"/>
                <a:ea typeface="ＭＳ Ｐゴシック" pitchFamily="34" charset="-128"/>
              </a:rPr>
              <a:t>Nayarit, Mexico  </a:t>
            </a:r>
            <a:r>
              <a:rPr lang="en-US" sz="2200">
                <a:solidFill>
                  <a:schemeClr val="tx1"/>
                </a:solidFill>
                <a:ea typeface="ＭＳ Ｐゴシック" pitchFamily="34" charset="-128"/>
              </a:rPr>
              <a:t>February, 2014</a:t>
            </a:r>
          </a:p>
          <a:p>
            <a:r>
              <a:rPr lang="en-US" sz="2200">
                <a:solidFill>
                  <a:schemeClr val="tx1"/>
                </a:solidFill>
                <a:ea typeface="ＭＳ Ｐゴシック" pitchFamily="34" charset="-128"/>
              </a:rPr>
              <a:t>     146 nations represented   </a:t>
            </a:r>
            <a:r>
              <a:rPr lang="en-US" sz="1500">
                <a:solidFill>
                  <a:schemeClr val="tx1"/>
                </a:solidFill>
                <a:ea typeface="ＭＳ Ｐゴシック" pitchFamily="34" charset="-128"/>
              </a:rPr>
              <a:t>There were also 119 representatives from civil society organizations, ten UN and non-UN international organizations and agencies, 35 national Red Cross and Red Crescent societies, as well as legislators and academics</a:t>
            </a:r>
            <a:r>
              <a:rPr lang="en-US" sz="2200">
                <a:solidFill>
                  <a:schemeClr val="tx1"/>
                </a:solidFill>
                <a:ea typeface="ＭＳ Ｐゴシック" pitchFamily="34" charset="-128"/>
              </a:rPr>
              <a:t>.</a:t>
            </a:r>
          </a:p>
        </p:txBody>
      </p:sp>
      <p:sp>
        <p:nvSpPr>
          <p:cNvPr id="22533" name="TextBox 4"/>
          <p:cNvSpPr txBox="1">
            <a:spLocks noChangeArrowheads="1"/>
          </p:cNvSpPr>
          <p:nvPr/>
        </p:nvSpPr>
        <p:spPr bwMode="auto">
          <a:xfrm>
            <a:off x="849313" y="5322888"/>
            <a:ext cx="7053262" cy="398462"/>
          </a:xfrm>
          <a:prstGeom prst="rect">
            <a:avLst/>
          </a:prstGeom>
          <a:noFill/>
          <a:ln w="9525">
            <a:noFill/>
            <a:miter lim="800000"/>
            <a:headEnd/>
            <a:tailEnd/>
          </a:ln>
        </p:spPr>
        <p:txBody>
          <a:bodyPr lIns="82945" tIns="41473" rIns="82945" bIns="41473">
            <a:spAutoFit/>
          </a:bodyPr>
          <a:lstStyle/>
          <a:p>
            <a:r>
              <a:rPr lang="en-US" sz="2200">
                <a:latin typeface="Arial Black" pitchFamily="34" charset="0"/>
                <a:ea typeface="ＭＳ Ｐゴシック" pitchFamily="34" charset="-128"/>
              </a:rPr>
              <a:t>Conference 3:  </a:t>
            </a:r>
            <a:r>
              <a:rPr lang="en-US" sz="2200">
                <a:solidFill>
                  <a:srgbClr val="C00000"/>
                </a:solidFill>
                <a:latin typeface="Arial Black" pitchFamily="34" charset="0"/>
                <a:ea typeface="ＭＳ Ｐゴシック" pitchFamily="34" charset="-128"/>
              </a:rPr>
              <a:t>Vienna, Austria   </a:t>
            </a:r>
            <a:r>
              <a:rPr lang="en-US" sz="2200">
                <a:solidFill>
                  <a:schemeClr val="tx1"/>
                </a:solidFill>
                <a:ea typeface="ＭＳ Ｐゴシック" pitchFamily="34" charset="-128"/>
              </a:rPr>
              <a:t>Fall, 2014</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200400" y="3101975"/>
            <a:ext cx="5486400" cy="3548063"/>
          </a:xfrm>
          <a:prstGeom prst="rect">
            <a:avLst/>
          </a:prstGeom>
          <a:noFill/>
          <a:ln w="9525">
            <a:noFill/>
            <a:miter lim="800000"/>
            <a:headEnd/>
            <a:tailEnd/>
          </a:ln>
        </p:spPr>
        <p:txBody>
          <a:bodyPr lIns="82945" tIns="41473" rIns="82945" bIns="41473">
            <a:spAutoFit/>
          </a:bodyPr>
          <a:lstStyle/>
          <a:p>
            <a:r>
              <a:rPr lang="en-US" sz="2200">
                <a:solidFill>
                  <a:srgbClr val="002060"/>
                </a:solidFill>
                <a:latin typeface="Arial Black" pitchFamily="34" charset="0"/>
                <a:ea typeface="ＭＳ Ｐゴシック" pitchFamily="34" charset="-128"/>
              </a:rPr>
              <a:t>Nobel Peace Laureates' Statement:  </a:t>
            </a:r>
            <a:r>
              <a:rPr lang="en-US" sz="2200">
                <a:solidFill>
                  <a:schemeClr val="tx1"/>
                </a:solidFill>
                <a:ea typeface="ＭＳ Ｐゴシック" pitchFamily="34" charset="-128"/>
              </a:rPr>
              <a:t>Nuclear Abolition is a Humanitarian Imperative  </a:t>
            </a:r>
            <a:r>
              <a:rPr lang="en-US" sz="1500">
                <a:solidFill>
                  <a:schemeClr val="tx1"/>
                </a:solidFill>
                <a:ea typeface="ＭＳ Ｐゴシック" pitchFamily="34" charset="-128"/>
              </a:rPr>
              <a:t>October 24, 2013</a:t>
            </a:r>
            <a:endParaRPr lang="en-US" sz="2200">
              <a:solidFill>
                <a:schemeClr val="tx1"/>
              </a:solidFill>
              <a:ea typeface="ＭＳ Ｐゴシック" pitchFamily="34" charset="-128"/>
            </a:endParaRPr>
          </a:p>
          <a:p>
            <a:endParaRPr lang="en-US" sz="900">
              <a:solidFill>
                <a:schemeClr val="tx1"/>
              </a:solidFill>
              <a:ea typeface="ＭＳ Ｐゴシック" pitchFamily="34" charset="-128"/>
            </a:endParaRPr>
          </a:p>
          <a:p>
            <a:r>
              <a:rPr lang="en-US">
                <a:solidFill>
                  <a:schemeClr val="tx1"/>
                </a:solidFill>
                <a:ea typeface="ＭＳ Ｐゴシック" pitchFamily="34" charset="-128"/>
              </a:rPr>
              <a:t>“Nuclear weapons are an existential threat to humanity, and must never be used again, under any circumstances. We therefore welcome the recent shift in the international discourse about nuclear weapons towards the recognition by a number of States that the catastrophic and irremediable consequences of the use of nuclear weapons require decisive action to outlaw and eliminate them</a:t>
            </a:r>
            <a:r>
              <a:rPr lang="en-US">
                <a:ea typeface="ＭＳ Ｐゴシック" pitchFamily="34" charset="-128"/>
              </a:rPr>
              <a:t>.””</a:t>
            </a:r>
          </a:p>
        </p:txBody>
      </p:sp>
      <p:pic>
        <p:nvPicPr>
          <p:cNvPr id="23555" name="Picture 2" descr="C:\Users\mfleck\Documents\nobel laureates 13th summit logo.png"/>
          <p:cNvPicPr>
            <a:picLocks noChangeAspect="1" noChangeArrowheads="1"/>
          </p:cNvPicPr>
          <p:nvPr/>
        </p:nvPicPr>
        <p:blipFill>
          <a:blip r:embed="rId3" cstate="print"/>
          <a:srcRect/>
          <a:stretch>
            <a:fillRect/>
          </a:stretch>
        </p:blipFill>
        <p:spPr bwMode="auto">
          <a:xfrm>
            <a:off x="914400" y="3101975"/>
            <a:ext cx="2084388" cy="2547938"/>
          </a:xfrm>
          <a:prstGeom prst="rect">
            <a:avLst/>
          </a:prstGeom>
          <a:noFill/>
          <a:ln w="9525">
            <a:noFill/>
            <a:miter lim="800000"/>
            <a:headEnd/>
            <a:tailEnd/>
          </a:ln>
        </p:spPr>
      </p:pic>
      <p:sp>
        <p:nvSpPr>
          <p:cNvPr id="45060" name="TextBox 3"/>
          <p:cNvSpPr txBox="1">
            <a:spLocks noChangeArrowheads="1"/>
          </p:cNvSpPr>
          <p:nvPr/>
        </p:nvSpPr>
        <p:spPr bwMode="auto">
          <a:xfrm>
            <a:off x="3200400" y="620713"/>
            <a:ext cx="5421313" cy="2430462"/>
          </a:xfrm>
          <a:prstGeom prst="rect">
            <a:avLst/>
          </a:prstGeom>
          <a:noFill/>
          <a:ln w="9525">
            <a:noFill/>
            <a:miter lim="800000"/>
            <a:headEnd/>
            <a:tailEnd/>
          </a:ln>
        </p:spPr>
        <p:txBody>
          <a:bodyPr lIns="82945" tIns="41473" rIns="82945" bIns="41473">
            <a:spAutoFit/>
          </a:bodyPr>
          <a:lstStyle/>
          <a:p>
            <a:pPr>
              <a:defRPr/>
            </a:pPr>
            <a:r>
              <a:rPr lang="en-US" dirty="0">
                <a:ea typeface="ＭＳ Ｐゴシック" pitchFamily="-108" charset="-128"/>
              </a:rPr>
              <a:t> </a:t>
            </a:r>
            <a:r>
              <a:rPr lang="en-US" sz="2200" b="1" dirty="0">
                <a:solidFill>
                  <a:schemeClr val="accent6">
                    <a:lumMod val="75000"/>
                  </a:schemeClr>
                </a:solidFill>
                <a:latin typeface="Arial Black" pitchFamily="-108" charset="0"/>
                <a:ea typeface="ＭＳ Ｐゴシック" pitchFamily="-108" charset="-128"/>
              </a:rPr>
              <a:t>United Nations General Assembly 1st Committee  </a:t>
            </a:r>
            <a:r>
              <a:rPr lang="en-US" dirty="0">
                <a:solidFill>
                  <a:schemeClr val="tx1"/>
                </a:solidFill>
                <a:ea typeface="ＭＳ Ｐゴシック" pitchFamily="-108" charset="-128"/>
              </a:rPr>
              <a:t>124 Nations </a:t>
            </a:r>
            <a:r>
              <a:rPr lang="en-US" i="1" dirty="0">
                <a:solidFill>
                  <a:schemeClr val="tx1"/>
                </a:solidFill>
                <a:ea typeface="ＭＳ Ｐゴシック" pitchFamily="-108" charset="-128"/>
              </a:rPr>
              <a:t>Joint Statement on the Humanitarian Consequences of Nuclear Weapons </a:t>
            </a:r>
            <a:r>
              <a:rPr lang="en-US" dirty="0">
                <a:solidFill>
                  <a:schemeClr val="tx1"/>
                </a:solidFill>
                <a:ea typeface="ＭＳ Ｐゴシック" pitchFamily="-108" charset="-128"/>
              </a:rPr>
              <a:t>Delivered by the ambassador from New Zealand    </a:t>
            </a:r>
            <a:r>
              <a:rPr lang="en-US" sz="1500" dirty="0">
                <a:solidFill>
                  <a:schemeClr val="tx1"/>
                </a:solidFill>
                <a:ea typeface="ＭＳ Ｐゴシック" pitchFamily="-108" charset="-128"/>
              </a:rPr>
              <a:t>October 21, 2013</a:t>
            </a:r>
          </a:p>
          <a:p>
            <a:pPr>
              <a:defRPr/>
            </a:pPr>
            <a:endParaRPr lang="en-US" sz="1100" dirty="0">
              <a:solidFill>
                <a:schemeClr val="tx1"/>
              </a:solidFill>
              <a:ea typeface="ＭＳ Ｐゴシック" pitchFamily="-108" charset="-128"/>
            </a:endParaRPr>
          </a:p>
          <a:p>
            <a:pPr>
              <a:defRPr/>
            </a:pPr>
            <a:r>
              <a:rPr lang="en-US" dirty="0">
                <a:solidFill>
                  <a:schemeClr val="tx1"/>
                </a:solidFill>
                <a:ea typeface="ＭＳ Ｐゴシック" pitchFamily="-108" charset="-128"/>
              </a:rPr>
              <a:t>"The only way to guarantee that nuclear weapons will never be used again is through their total elimination.“</a:t>
            </a:r>
          </a:p>
        </p:txBody>
      </p:sp>
      <p:pic>
        <p:nvPicPr>
          <p:cNvPr id="23557" name="Picture 4" descr="UN_Logo.jpg"/>
          <p:cNvPicPr>
            <a:picLocks noChangeAspect="1"/>
          </p:cNvPicPr>
          <p:nvPr/>
        </p:nvPicPr>
        <p:blipFill>
          <a:blip r:embed="rId4" cstate="print"/>
          <a:srcRect/>
          <a:stretch>
            <a:fillRect/>
          </a:stretch>
        </p:blipFill>
        <p:spPr bwMode="auto">
          <a:xfrm>
            <a:off x="914400" y="815975"/>
            <a:ext cx="1897063" cy="1633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5094288" y="1860550"/>
            <a:ext cx="3722687" cy="1685925"/>
          </a:xfrm>
          <a:prstGeom prst="rect">
            <a:avLst/>
          </a:prstGeom>
          <a:noFill/>
          <a:ln w="9525">
            <a:noFill/>
            <a:miter lim="800000"/>
            <a:headEnd/>
            <a:tailEnd/>
          </a:ln>
        </p:spPr>
        <p:txBody>
          <a:bodyPr lIns="82945" tIns="41473" rIns="82945" bIns="41473">
            <a:spAutoFit/>
          </a:bodyPr>
          <a:lstStyle/>
          <a:p>
            <a:r>
              <a:rPr lang="en-US" sz="2200" b="1">
                <a:solidFill>
                  <a:srgbClr val="FF0000"/>
                </a:solidFill>
                <a:ea typeface="ＭＳ Ｐゴシック" pitchFamily="34" charset="-128"/>
              </a:rPr>
              <a:t>COUNCIL OF DELEGATES</a:t>
            </a:r>
          </a:p>
          <a:p>
            <a:r>
              <a:rPr lang="en-US" sz="2200" b="1">
                <a:solidFill>
                  <a:srgbClr val="FF0000"/>
                </a:solidFill>
                <a:ea typeface="ＭＳ Ｐゴシック" pitchFamily="34" charset="-128"/>
              </a:rPr>
              <a:t>OF THE INTERNATIONAL RED CROSS AND RED CRESCENT MOVEMENT</a:t>
            </a:r>
          </a:p>
          <a:p>
            <a:endParaRPr lang="en-US" sz="2200">
              <a:ea typeface="ＭＳ Ｐゴシック" pitchFamily="34" charset="-128"/>
            </a:endParaRPr>
          </a:p>
        </p:txBody>
      </p:sp>
      <p:pic>
        <p:nvPicPr>
          <p:cNvPr id="24579" name="Picture 3" descr="ICRC_logo.jpg"/>
          <p:cNvPicPr>
            <a:picLocks noChangeAspect="1"/>
          </p:cNvPicPr>
          <p:nvPr/>
        </p:nvPicPr>
        <p:blipFill>
          <a:blip r:embed="rId3" cstate="print"/>
          <a:srcRect/>
          <a:stretch>
            <a:fillRect/>
          </a:stretch>
        </p:blipFill>
        <p:spPr bwMode="auto">
          <a:xfrm>
            <a:off x="392113" y="815975"/>
            <a:ext cx="4687887" cy="3462338"/>
          </a:xfrm>
          <a:prstGeom prst="rect">
            <a:avLst/>
          </a:prstGeom>
          <a:noFill/>
          <a:ln w="9525">
            <a:noFill/>
            <a:miter lim="800000"/>
            <a:headEnd/>
            <a:tailEnd/>
          </a:ln>
        </p:spPr>
      </p:pic>
      <p:sp>
        <p:nvSpPr>
          <p:cNvPr id="24580" name="TextBox 4"/>
          <p:cNvSpPr txBox="1">
            <a:spLocks noChangeArrowheads="1"/>
          </p:cNvSpPr>
          <p:nvPr/>
        </p:nvSpPr>
        <p:spPr bwMode="auto">
          <a:xfrm>
            <a:off x="522288" y="4213225"/>
            <a:ext cx="8294687" cy="1685925"/>
          </a:xfrm>
          <a:prstGeom prst="rect">
            <a:avLst/>
          </a:prstGeom>
          <a:noFill/>
          <a:ln w="9525">
            <a:noFill/>
            <a:miter lim="800000"/>
            <a:headEnd/>
            <a:tailEnd/>
          </a:ln>
        </p:spPr>
        <p:txBody>
          <a:bodyPr lIns="82945" tIns="41473" rIns="82945" bIns="41473">
            <a:spAutoFit/>
          </a:bodyPr>
          <a:lstStyle/>
          <a:p>
            <a:pPr algn="ctr"/>
            <a:r>
              <a:rPr lang="en-US" sz="2200">
                <a:solidFill>
                  <a:schemeClr val="tx2"/>
                </a:solidFill>
                <a:latin typeface="Arial Black" pitchFamily="34" charset="0"/>
                <a:ea typeface="ＭＳ Ｐゴシック" pitchFamily="34" charset="-128"/>
              </a:rPr>
              <a:t>Working towards the elimination of nuclear weapons:  Four-year action plan    </a:t>
            </a:r>
            <a:r>
              <a:rPr lang="en-US" sz="2200">
                <a:solidFill>
                  <a:schemeClr val="tx2"/>
                </a:solidFill>
                <a:ea typeface="ＭＳ Ｐゴシック" pitchFamily="34" charset="-128"/>
              </a:rPr>
              <a:t>Resolution adopted: Nov. 18, 2013</a:t>
            </a:r>
          </a:p>
          <a:p>
            <a:pPr algn="ctr"/>
            <a:r>
              <a:rPr lang="en-US" sz="2200">
                <a:solidFill>
                  <a:schemeClr val="tx2"/>
                </a:solidFill>
                <a:ea typeface="ＭＳ Ｐゴシック" pitchFamily="34" charset="-128"/>
              </a:rPr>
              <a:t>Sydney, Australia </a:t>
            </a:r>
            <a:endParaRPr lang="en-US" sz="2200" i="1">
              <a:solidFill>
                <a:schemeClr val="tx2"/>
              </a:solidFill>
              <a:ea typeface="ＭＳ Ｐゴシック" pitchFamily="34" charset="-128"/>
            </a:endParaRPr>
          </a:p>
          <a:p>
            <a:endParaRPr lang="en-US" sz="220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130175"/>
            <a:ext cx="8229600" cy="1433513"/>
          </a:xfrm>
          <a:prstGeom prst="rect">
            <a:avLst/>
          </a:prstGeom>
          <a:noFill/>
          <a:ln w="9525">
            <a:noFill/>
            <a:round/>
            <a:headEnd/>
            <a:tailEnd/>
          </a:ln>
        </p:spPr>
        <p:txBody>
          <a:bodyPr anchor="ctr">
            <a:spAutoFit/>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FFFF"/>
                </a:solidFill>
              </a:rPr>
              <a:t>Hope for a World Free of Nuclear Weapons</a:t>
            </a:r>
          </a:p>
        </p:txBody>
      </p:sp>
      <p:grpSp>
        <p:nvGrpSpPr>
          <p:cNvPr id="2" name="Group 2"/>
          <p:cNvGrpSpPr>
            <a:grpSpLocks/>
          </p:cNvGrpSpPr>
          <p:nvPr/>
        </p:nvGrpSpPr>
        <p:grpSpPr bwMode="auto">
          <a:xfrm>
            <a:off x="400050" y="2697163"/>
            <a:ext cx="4116388" cy="2111375"/>
            <a:chOff x="252" y="1699"/>
            <a:chExt cx="2593" cy="1330"/>
          </a:xfrm>
        </p:grpSpPr>
        <p:pic>
          <p:nvPicPr>
            <p:cNvPr id="54277" name="Picture 3"/>
            <p:cNvPicPr>
              <a:picLocks noChangeAspect="1" noChangeArrowheads="1"/>
            </p:cNvPicPr>
            <p:nvPr/>
          </p:nvPicPr>
          <p:blipFill>
            <a:blip r:embed="rId3" cstate="print"/>
            <a:srcRect/>
            <a:stretch>
              <a:fillRect/>
            </a:stretch>
          </p:blipFill>
          <p:spPr bwMode="auto">
            <a:xfrm>
              <a:off x="252" y="1699"/>
              <a:ext cx="2594" cy="1331"/>
            </a:xfrm>
            <a:prstGeom prst="rect">
              <a:avLst/>
            </a:prstGeom>
            <a:noFill/>
            <a:ln w="9525">
              <a:noFill/>
              <a:round/>
              <a:headEnd/>
              <a:tailEnd/>
            </a:ln>
          </p:spPr>
        </p:pic>
        <p:sp>
          <p:nvSpPr>
            <p:cNvPr id="54278" name="Text Box 4"/>
            <p:cNvSpPr txBox="1">
              <a:spLocks noChangeArrowheads="1"/>
            </p:cNvSpPr>
            <p:nvPr/>
          </p:nvSpPr>
          <p:spPr bwMode="auto">
            <a:xfrm>
              <a:off x="252" y="1699"/>
              <a:ext cx="2594" cy="1331"/>
            </a:xfrm>
            <a:prstGeom prst="rect">
              <a:avLst/>
            </a:prstGeom>
            <a:noFill/>
            <a:ln w="9525">
              <a:noFill/>
              <a:round/>
              <a:headEnd/>
              <a:tailEnd/>
            </a:ln>
          </p:spPr>
          <p:txBody>
            <a:bodyPr wrap="none" anchor="ctr"/>
            <a:lstStyle/>
            <a:p>
              <a:endParaRPr lang="en-US"/>
            </a:p>
          </p:txBody>
        </p:sp>
      </p:grpSp>
      <p:sp>
        <p:nvSpPr>
          <p:cNvPr id="54276" name="Text Box 5"/>
          <p:cNvSpPr txBox="1">
            <a:spLocks noChangeArrowheads="1"/>
          </p:cNvSpPr>
          <p:nvPr/>
        </p:nvSpPr>
        <p:spPr bwMode="auto">
          <a:xfrm>
            <a:off x="4652963" y="1600200"/>
            <a:ext cx="4033837" cy="3718967"/>
          </a:xfrm>
          <a:prstGeom prst="rect">
            <a:avLst/>
          </a:prstGeom>
          <a:noFill/>
          <a:ln w="9525">
            <a:noFill/>
            <a:round/>
            <a:headEnd/>
            <a:tailEnd/>
          </a:ln>
        </p:spPr>
        <p:txBody>
          <a:bodyPr>
            <a:spAutoFit/>
          </a:bodyPr>
          <a:lstStyle/>
          <a:p>
            <a:pPr marL="341313" indent="-341313">
              <a:lnSpc>
                <a:spcPct val="100000"/>
              </a:lnSpc>
              <a:spcBef>
                <a:spcPts val="700"/>
              </a:spcBef>
              <a:buClr>
                <a:srgbClr val="CFFFFF"/>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CFFFFF"/>
                </a:solidFill>
              </a:rPr>
              <a:t>Treaty to Ban Nuclear Weapons</a:t>
            </a:r>
            <a:endParaRPr lang="en-GB" sz="2800" dirty="0">
              <a:solidFill>
                <a:srgbClr val="CFFFFF"/>
              </a:solidFill>
            </a:endParaRPr>
          </a:p>
          <a:p>
            <a:pPr marL="341313" indent="-341313">
              <a:lnSpc>
                <a:spcPct val="100000"/>
              </a:lnSpc>
              <a:spcBef>
                <a:spcPts val="700"/>
              </a:spcBef>
              <a:buClr>
                <a:srgbClr val="C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CFFFFF"/>
                </a:solidFill>
              </a:rPr>
              <a:t>IPPNW affiliates globally working toward a </a:t>
            </a:r>
            <a:r>
              <a:rPr lang="en-GB" sz="2800" dirty="0" smtClean="0">
                <a:solidFill>
                  <a:srgbClr val="CFFFFF"/>
                </a:solidFill>
              </a:rPr>
              <a:t>Ban Treaty</a:t>
            </a:r>
            <a:endParaRPr lang="en-GB" sz="2800" dirty="0">
              <a:solidFill>
                <a:srgbClr val="CFFFFF"/>
              </a:solidFill>
            </a:endParaRPr>
          </a:p>
          <a:p>
            <a:pPr marL="341313" indent="-341313">
              <a:lnSpc>
                <a:spcPct val="100000"/>
              </a:lnSpc>
              <a:spcBef>
                <a:spcPts val="700"/>
              </a:spcBef>
              <a:buClr>
                <a:srgbClr val="C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CFFFFF"/>
                </a:solidFill>
              </a:rPr>
              <a:t>UN Secretary General calls for support for ICAN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cstate="print"/>
          <a:srcRect/>
          <a:stretch>
            <a:fillRect/>
          </a:stretch>
        </p:blipFill>
        <p:spPr bwMode="auto">
          <a:xfrm>
            <a:off x="0" y="-1193800"/>
            <a:ext cx="9448800" cy="8051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52413"/>
            <a:ext cx="8229600" cy="1189037"/>
          </a:xfrm>
          <a:prstGeom prst="rect">
            <a:avLst/>
          </a:prstGeom>
          <a:noFill/>
          <a:ln w="9525">
            <a:noFill/>
            <a:round/>
            <a:headEnd/>
            <a:tailEnd/>
          </a:ln>
        </p:spPr>
        <p:txBody>
          <a:bodyPr anchor="ctr">
            <a:spAutoFit/>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FFFFFF"/>
                </a:solidFill>
              </a:rPr>
              <a:t>The Dangers of Nuclear Weapons Today</a:t>
            </a:r>
            <a:br>
              <a:rPr lang="en-GB" sz="2800">
                <a:solidFill>
                  <a:srgbClr val="FFFFFF"/>
                </a:solidFill>
              </a:rPr>
            </a:br>
            <a:r>
              <a:rPr lang="en-GB" sz="4400">
                <a:solidFill>
                  <a:srgbClr val="FFFFFF"/>
                </a:solidFill>
                <a:latin typeface="Helvetica" charset="0"/>
              </a:rPr>
              <a:t>Nuclear War in South Asia</a:t>
            </a:r>
          </a:p>
        </p:txBody>
      </p:sp>
      <p:sp>
        <p:nvSpPr>
          <p:cNvPr id="8195" name="Text Box 2"/>
          <p:cNvSpPr txBox="1">
            <a:spLocks noChangeArrowheads="1"/>
          </p:cNvSpPr>
          <p:nvPr/>
        </p:nvSpPr>
        <p:spPr bwMode="auto">
          <a:xfrm>
            <a:off x="457200" y="1600200"/>
            <a:ext cx="8229600" cy="4525963"/>
          </a:xfrm>
          <a:prstGeom prst="rect">
            <a:avLst/>
          </a:prstGeom>
          <a:noFill/>
          <a:ln w="9525">
            <a:noFill/>
            <a:round/>
            <a:headEnd/>
            <a:tailEnd/>
          </a:ln>
        </p:spPr>
        <p:txBody>
          <a:bodyPr>
            <a:spAutoFit/>
          </a:bodyPr>
          <a:lstStyle/>
          <a:p>
            <a:pPr marL="341313" indent="-341313">
              <a:lnSpc>
                <a:spcPct val="90000"/>
              </a:lnSpc>
              <a:spcBef>
                <a:spcPts val="800"/>
              </a:spcBef>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solidFill>
                  <a:srgbClr val="CFFFFF"/>
                </a:solidFill>
                <a:latin typeface="Helvetica" charset="0"/>
              </a:rPr>
              <a:t>India and Pakistan, nuclear weapon states with a history of conflict</a:t>
            </a:r>
          </a:p>
          <a:p>
            <a:pPr marL="341313" indent="-341313">
              <a:lnSpc>
                <a:spcPct val="90000"/>
              </a:lnSpc>
              <a:spcBef>
                <a:spcPts val="800"/>
              </a:spcBef>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u="sng">
                <a:solidFill>
                  <a:srgbClr val="CFFFFF"/>
                </a:solidFill>
                <a:latin typeface="Helvetica" charset="0"/>
              </a:rPr>
              <a:t>20 million deaths </a:t>
            </a:r>
            <a:r>
              <a:rPr lang="en-GB" sz="3200">
                <a:solidFill>
                  <a:srgbClr val="CFFFFF"/>
                </a:solidFill>
                <a:latin typeface="Helvetica" charset="0"/>
              </a:rPr>
              <a:t>in major cities in India and Pakistan</a:t>
            </a:r>
          </a:p>
          <a:p>
            <a:pPr marL="341313" indent="-341313">
              <a:lnSpc>
                <a:spcPct val="90000"/>
              </a:lnSpc>
              <a:spcBef>
                <a:spcPts val="800"/>
              </a:spcBef>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u="sng">
                <a:solidFill>
                  <a:srgbClr val="CFFFFF"/>
                </a:solidFill>
                <a:latin typeface="Helvetica" charset="0"/>
              </a:rPr>
              <a:t>Radioactive contamination </a:t>
            </a:r>
            <a:r>
              <a:rPr lang="en-GB" sz="3200">
                <a:solidFill>
                  <a:srgbClr val="CFFFFF"/>
                </a:solidFill>
                <a:latin typeface="Helvetica" charset="0"/>
              </a:rPr>
              <a:t>throughout the region </a:t>
            </a:r>
          </a:p>
          <a:p>
            <a:pPr marL="341313" indent="-341313">
              <a:lnSpc>
                <a:spcPct val="90000"/>
              </a:lnSpc>
              <a:spcBef>
                <a:spcPts val="800"/>
              </a:spcBef>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u="sng">
                <a:solidFill>
                  <a:srgbClr val="CFFFFF"/>
                </a:solidFill>
                <a:latin typeface="Helvetica" charset="0"/>
              </a:rPr>
              <a:t>Global climate disruption </a:t>
            </a:r>
            <a:r>
              <a:rPr lang="en-GB" sz="3200">
                <a:solidFill>
                  <a:srgbClr val="CFFFFF"/>
                </a:solidFill>
                <a:latin typeface="Helvetica" charset="0"/>
              </a:rPr>
              <a:t>from smoke and soot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57200" y="252413"/>
            <a:ext cx="8229600" cy="1189037"/>
          </a:xfrm>
          <a:prstGeom prst="rect">
            <a:avLst/>
          </a:prstGeom>
          <a:noFill/>
          <a:ln w="9525">
            <a:noFill/>
            <a:round/>
            <a:headEnd/>
            <a:tailEnd/>
          </a:ln>
        </p:spPr>
        <p:txBody>
          <a:bodyPr anchor="ctr">
            <a:spAutoFit/>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FFFFFF"/>
                </a:solidFill>
              </a:rPr>
              <a:t>The Dangers of Nuclear Weapons Today </a:t>
            </a:r>
            <a:br>
              <a:rPr lang="en-GB" sz="2800">
                <a:solidFill>
                  <a:srgbClr val="FFFFFF"/>
                </a:solidFill>
              </a:rPr>
            </a:br>
            <a:r>
              <a:rPr lang="en-GB" sz="4400">
                <a:solidFill>
                  <a:srgbClr val="FFFFFF"/>
                </a:solidFill>
                <a:latin typeface="Helvetica" charset="0"/>
              </a:rPr>
              <a:t>Nuclear War in South Asia</a:t>
            </a:r>
          </a:p>
        </p:txBody>
      </p:sp>
      <p:sp>
        <p:nvSpPr>
          <p:cNvPr id="9219" name="Text Box 2"/>
          <p:cNvSpPr txBox="1">
            <a:spLocks noChangeArrowheads="1"/>
          </p:cNvSpPr>
          <p:nvPr/>
        </p:nvSpPr>
        <p:spPr bwMode="auto">
          <a:xfrm>
            <a:off x="457200" y="1828800"/>
            <a:ext cx="8229600" cy="4525963"/>
          </a:xfrm>
          <a:prstGeom prst="rect">
            <a:avLst/>
          </a:prstGeom>
          <a:noFill/>
          <a:ln w="9525">
            <a:noFill/>
            <a:round/>
            <a:headEnd/>
            <a:tailEnd/>
          </a:ln>
        </p:spPr>
        <p:txBody>
          <a:bodyPr>
            <a:spAutoFit/>
          </a:bodyPr>
          <a:lstStyle/>
          <a:p>
            <a:pPr marL="341313" indent="-341313">
              <a:lnSpc>
                <a:spcPct val="100000"/>
              </a:lnSpc>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CFFFFF"/>
                </a:solidFill>
                <a:latin typeface="Helvetica" charset="0"/>
              </a:rPr>
              <a:t>Nuclear explosions ignite fires that burn whole cities</a:t>
            </a:r>
          </a:p>
          <a:p>
            <a:pPr marL="341313" indent="-341313">
              <a:lnSpc>
                <a:spcPct val="100000"/>
              </a:lnSpc>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CFFFFF"/>
                </a:solidFill>
                <a:latin typeface="Helvetica" charset="0"/>
              </a:rPr>
              <a:t> Soot lofted high into the atmosphere absorbs incoming sunlight</a:t>
            </a:r>
          </a:p>
          <a:p>
            <a:pPr marL="341313" indent="-341313">
              <a:lnSpc>
                <a:spcPct val="100000"/>
              </a:lnSpc>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CFFFFF"/>
                </a:solidFill>
                <a:latin typeface="Helvetica" charset="0"/>
              </a:rPr>
              <a:t>Dramatic decrease in amount of light reaching the surface</a:t>
            </a:r>
          </a:p>
          <a:p>
            <a:pPr marL="341313" indent="-341313">
              <a:lnSpc>
                <a:spcPct val="100000"/>
              </a:lnSpc>
              <a:buClr>
                <a:srgbClr val="CFFFFF"/>
              </a:buClr>
              <a:buFont typeface="Helvetic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CFFFFF"/>
                </a:solidFill>
                <a:latin typeface="Helvetica" charset="0"/>
              </a:rPr>
              <a:t>Large, rapid drops in surface temperature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5380038" y="6521450"/>
            <a:ext cx="3763962" cy="338138"/>
          </a:xfrm>
          <a:prstGeom prst="rect">
            <a:avLst/>
          </a:prstGeom>
          <a:noFill/>
          <a:ln w="9525">
            <a:noFill/>
            <a:round/>
            <a:headEnd/>
            <a:tailEnd/>
          </a:ln>
        </p:spPr>
        <p:txBody>
          <a:bodyPr lIns="90000" tIns="46800" rIns="90000" bIns="46800">
            <a:spAutoFit/>
          </a:bodyPr>
          <a:lstStyle/>
          <a:p>
            <a:pPr algn="r">
              <a:lnSpc>
                <a:spcPct val="100000"/>
              </a:lnSpc>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0000"/>
                </a:solidFill>
                <a:latin typeface="Helvetica" charset="0"/>
              </a:rPr>
              <a:t>Graph courtesy of Alan Robock</a:t>
            </a:r>
          </a:p>
        </p:txBody>
      </p:sp>
      <p:pic>
        <p:nvPicPr>
          <p:cNvPr id="10243" name="Picture 2"/>
          <p:cNvPicPr>
            <a:picLocks noChangeAspect="1" noChangeArrowheads="1"/>
          </p:cNvPicPr>
          <p:nvPr/>
        </p:nvPicPr>
        <p:blipFill>
          <a:blip r:embed="rId3" cstate="print"/>
          <a:srcRect l="2255" t="883" r="2394" b="1762"/>
          <a:stretch>
            <a:fillRect/>
          </a:stretch>
        </p:blipFill>
        <p:spPr bwMode="auto">
          <a:xfrm>
            <a:off x="223838" y="195263"/>
            <a:ext cx="8718550" cy="6205537"/>
          </a:xfrm>
          <a:prstGeom prst="rect">
            <a:avLst/>
          </a:prstGeom>
          <a:noFill/>
          <a:ln w="9525">
            <a:noFill/>
            <a:round/>
            <a:headEnd/>
            <a:tailEnd/>
          </a:ln>
        </p:spPr>
      </p:pic>
      <p:sp>
        <p:nvSpPr>
          <p:cNvPr id="10244" name="Text Box 3"/>
          <p:cNvSpPr txBox="1">
            <a:spLocks noChangeArrowheads="1"/>
          </p:cNvSpPr>
          <p:nvPr/>
        </p:nvSpPr>
        <p:spPr bwMode="auto">
          <a:xfrm>
            <a:off x="1225550" y="4095750"/>
            <a:ext cx="6856413" cy="354013"/>
          </a:xfrm>
          <a:prstGeom prst="rect">
            <a:avLst/>
          </a:prstGeom>
          <a:solidFill>
            <a:srgbClr val="000000"/>
          </a:solidFill>
          <a:ln w="12600">
            <a:solidFill>
              <a:srgbClr val="000000"/>
            </a:solidFill>
            <a:miter lim="800000"/>
            <a:headEnd/>
            <a:tailEnd/>
          </a:ln>
        </p:spPr>
        <p:txBody>
          <a:bodyPr lIns="0" tIns="46800" rIns="0" bIns="46800">
            <a:spAutoFit/>
          </a:bodyPr>
          <a:lstStyle/>
          <a:p>
            <a:pPr algn="ctr">
              <a:lnSpc>
                <a:spcPct val="100000"/>
              </a:lnSpc>
              <a:spcBef>
                <a:spcPts val="1063"/>
              </a:spcBef>
              <a:buClr>
                <a:srgbClr val="FF0000"/>
              </a:buClr>
              <a:buFont typeface="Comic Sans MS"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0000"/>
                </a:solidFill>
                <a:latin typeface="Comic Sans MS" pitchFamily="66" charset="0"/>
              </a:rPr>
              <a:t>Global climate change unprecedented in recorded human history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06913" y="6392863"/>
            <a:ext cx="3763962" cy="338137"/>
          </a:xfrm>
          <a:prstGeom prst="rect">
            <a:avLst/>
          </a:prstGeom>
          <a:noFill/>
          <a:ln w="9525">
            <a:noFill/>
            <a:round/>
            <a:headEnd/>
            <a:tailEnd/>
          </a:ln>
        </p:spPr>
        <p:txBody>
          <a:bodyPr lIns="90000" tIns="46800" rIns="90000" bIns="46800">
            <a:spAutoFit/>
          </a:bodyPr>
          <a:lstStyle/>
          <a:p>
            <a:pPr algn="r">
              <a:lnSpc>
                <a:spcPct val="100000"/>
              </a:lnSpc>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0000"/>
                </a:solidFill>
                <a:latin typeface="Helvetica" charset="0"/>
              </a:rPr>
              <a:t>Chart courtesy of Alan Robock</a:t>
            </a:r>
          </a:p>
        </p:txBody>
      </p:sp>
      <p:pic>
        <p:nvPicPr>
          <p:cNvPr id="11267" name="Picture 2"/>
          <p:cNvPicPr>
            <a:picLocks noChangeAspect="1" noChangeArrowheads="1"/>
          </p:cNvPicPr>
          <p:nvPr/>
        </p:nvPicPr>
        <p:blipFill>
          <a:blip r:embed="rId3" cstate="print"/>
          <a:srcRect/>
          <a:stretch>
            <a:fillRect/>
          </a:stretch>
        </p:blipFill>
        <p:spPr bwMode="auto">
          <a:xfrm>
            <a:off x="846138" y="284163"/>
            <a:ext cx="7367587" cy="60404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873625" y="6392863"/>
            <a:ext cx="3763963" cy="338137"/>
          </a:xfrm>
          <a:prstGeom prst="rect">
            <a:avLst/>
          </a:prstGeom>
          <a:noFill/>
          <a:ln w="9525">
            <a:noFill/>
            <a:round/>
            <a:headEnd/>
            <a:tailEnd/>
          </a:ln>
        </p:spPr>
        <p:txBody>
          <a:bodyPr lIns="90000" tIns="46800" rIns="90000" bIns="46800">
            <a:spAutoFit/>
          </a:bodyPr>
          <a:lstStyle/>
          <a:p>
            <a:pPr algn="r">
              <a:lnSpc>
                <a:spcPct val="100000"/>
              </a:lnSpc>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solidFill>
                  <a:srgbClr val="000000"/>
                </a:solidFill>
                <a:latin typeface="Helvetica" charset="0"/>
              </a:rPr>
              <a:t>Chart courtesy of Alan Robock</a:t>
            </a:r>
          </a:p>
        </p:txBody>
      </p:sp>
      <p:pic>
        <p:nvPicPr>
          <p:cNvPr id="12291" name="Picture 2"/>
          <p:cNvPicPr>
            <a:picLocks noChangeAspect="1" noChangeArrowheads="1"/>
          </p:cNvPicPr>
          <p:nvPr/>
        </p:nvPicPr>
        <p:blipFill>
          <a:blip r:embed="rId3" cstate="print"/>
          <a:srcRect/>
          <a:stretch>
            <a:fillRect/>
          </a:stretch>
        </p:blipFill>
        <p:spPr bwMode="auto">
          <a:xfrm>
            <a:off x="411163" y="260350"/>
            <a:ext cx="8335962" cy="6083300"/>
          </a:xfrm>
          <a:prstGeom prst="rect">
            <a:avLst/>
          </a:prstGeom>
          <a:noFill/>
          <a:ln w="9525">
            <a:noFill/>
            <a:round/>
            <a:headEnd/>
            <a:tailEnd/>
          </a:ln>
        </p:spPr>
      </p:pic>
      <p:sp>
        <p:nvSpPr>
          <p:cNvPr id="12292" name="Rectangle 3"/>
          <p:cNvSpPr>
            <a:spLocks noChangeArrowheads="1"/>
          </p:cNvSpPr>
          <p:nvPr/>
        </p:nvSpPr>
        <p:spPr bwMode="auto">
          <a:xfrm>
            <a:off x="1682750" y="1731963"/>
            <a:ext cx="823913" cy="738187"/>
          </a:xfrm>
          <a:prstGeom prst="rect">
            <a:avLst/>
          </a:prstGeom>
          <a:noFill/>
          <a:ln w="50760">
            <a:solidFill>
              <a:srgbClr val="CC0000"/>
            </a:solidFill>
            <a:miter lim="800000"/>
            <a:headEnd/>
            <a:tailEnd/>
          </a:ln>
        </p:spPr>
        <p:txBody>
          <a:bodyPr wrap="none" anchor="ctr"/>
          <a:lstStyle/>
          <a:p>
            <a:endParaRPr lang="en-US"/>
          </a:p>
        </p:txBody>
      </p:sp>
      <p:sp>
        <p:nvSpPr>
          <p:cNvPr id="12293" name="Rectangle 4"/>
          <p:cNvSpPr>
            <a:spLocks noChangeArrowheads="1"/>
          </p:cNvSpPr>
          <p:nvPr/>
        </p:nvSpPr>
        <p:spPr bwMode="auto">
          <a:xfrm>
            <a:off x="4581525" y="1677988"/>
            <a:ext cx="823913" cy="738187"/>
          </a:xfrm>
          <a:prstGeom prst="rect">
            <a:avLst/>
          </a:prstGeom>
          <a:noFill/>
          <a:ln w="50760">
            <a:solidFill>
              <a:srgbClr val="CC0000"/>
            </a:solidFill>
            <a:miter lim="800000"/>
            <a:headEnd/>
            <a:tailEnd/>
          </a:ln>
        </p:spPr>
        <p:txBody>
          <a:bodyPr wrap="none" anchor="ctr"/>
          <a:lstStyle/>
          <a:p>
            <a:endParaRPr lang="en-US"/>
          </a:p>
        </p:txBody>
      </p:sp>
      <p:sp>
        <p:nvSpPr>
          <p:cNvPr id="12294" name="Rectangle 5"/>
          <p:cNvSpPr>
            <a:spLocks noChangeArrowheads="1"/>
          </p:cNvSpPr>
          <p:nvPr/>
        </p:nvSpPr>
        <p:spPr bwMode="auto">
          <a:xfrm>
            <a:off x="5815013" y="1608138"/>
            <a:ext cx="823912" cy="738187"/>
          </a:xfrm>
          <a:prstGeom prst="rect">
            <a:avLst/>
          </a:prstGeom>
          <a:noFill/>
          <a:ln w="50760">
            <a:solidFill>
              <a:srgbClr val="CC0000"/>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68338" y="261938"/>
            <a:ext cx="7772400" cy="1143000"/>
          </a:xfrm>
          <a:prstGeom prst="rect">
            <a:avLst/>
          </a:prstGeom>
          <a:noFill/>
          <a:ln w="9525">
            <a:noFill/>
            <a:round/>
            <a:headEnd/>
            <a:tailEnd/>
          </a:ln>
        </p:spPr>
        <p:txBody>
          <a:bodyPr anchor="ctr">
            <a:spAutoFit/>
          </a:bodyPr>
          <a:lstStyle/>
          <a:p>
            <a:pPr algn="ctr">
              <a:lnSpc>
                <a:spcPct val="100000"/>
              </a:lnSpc>
              <a:buClr>
                <a:srgbClr val="FFFFFF"/>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Helvetica" charset="0"/>
              </a:rPr>
              <a:t>Nuclear War: The Impact</a:t>
            </a:r>
            <a:br>
              <a:rPr lang="en-GB" sz="2800" b="1">
                <a:solidFill>
                  <a:srgbClr val="FFFFFF"/>
                </a:solidFill>
                <a:latin typeface="Helvetica" charset="0"/>
              </a:rPr>
            </a:br>
            <a:r>
              <a:rPr lang="en-GB" sz="2800" b="1">
                <a:solidFill>
                  <a:srgbClr val="FFFFFF"/>
                </a:solidFill>
                <a:latin typeface="Helvetica" charset="0"/>
              </a:rPr>
              <a:t> on Agriculture</a:t>
            </a:r>
            <a:r>
              <a:rPr lang="en-GB" sz="2800" b="1">
                <a:solidFill>
                  <a:srgbClr val="FFFF00"/>
                </a:solidFill>
                <a:latin typeface="Helvetica" charset="0"/>
              </a:rPr>
              <a:t> </a:t>
            </a:r>
          </a:p>
        </p:txBody>
      </p:sp>
      <p:sp>
        <p:nvSpPr>
          <p:cNvPr id="14339" name="Text Box 2"/>
          <p:cNvSpPr txBox="1">
            <a:spLocks noChangeArrowheads="1"/>
          </p:cNvSpPr>
          <p:nvPr/>
        </p:nvSpPr>
        <p:spPr bwMode="auto">
          <a:xfrm>
            <a:off x="911225" y="1638300"/>
            <a:ext cx="7380288" cy="5311327"/>
          </a:xfrm>
          <a:prstGeom prst="rect">
            <a:avLst/>
          </a:prstGeom>
          <a:noFill/>
          <a:ln w="9525">
            <a:noFill/>
            <a:round/>
            <a:headEnd/>
            <a:tailEnd/>
          </a:ln>
        </p:spPr>
        <p:txBody>
          <a:bodyPr lIns="90000" tIns="46800" rIns="90000" bIns="46800">
            <a:spAutoFit/>
          </a:bodyPr>
          <a:lstStyle/>
          <a:p>
            <a:pPr>
              <a:lnSpc>
                <a:spcPct val="100000"/>
              </a:lnSpc>
              <a:spcBef>
                <a:spcPts val="1500"/>
              </a:spcBef>
              <a:spcAft>
                <a:spcPts val="1500"/>
              </a:spcAft>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BBE0E3"/>
                </a:solidFill>
                <a:latin typeface="Helvetica" charset="0"/>
              </a:rPr>
              <a:t> </a:t>
            </a:r>
            <a:r>
              <a:rPr lang="en-GB" sz="2400" b="1" dirty="0">
                <a:solidFill>
                  <a:srgbClr val="BBE0E3"/>
                </a:solidFill>
                <a:latin typeface="Helvetica" charset="0"/>
              </a:rPr>
              <a:t>Sudden </a:t>
            </a:r>
            <a:r>
              <a:rPr lang="en-GB" sz="2400" b="1" dirty="0" smtClean="0">
                <a:solidFill>
                  <a:srgbClr val="BBE0E3"/>
                </a:solidFill>
                <a:latin typeface="Helvetica" charset="0"/>
              </a:rPr>
              <a:t>cooling shortens the growing season</a:t>
            </a:r>
            <a:r>
              <a:rPr lang="en-GB" sz="2400" dirty="0" smtClean="0">
                <a:solidFill>
                  <a:srgbClr val="BBE0E3"/>
                </a:solidFill>
                <a:latin typeface="Helvetica" charset="0"/>
              </a:rPr>
              <a:t>, </a:t>
            </a:r>
            <a:r>
              <a:rPr lang="en-GB" sz="2400" b="1" dirty="0" smtClean="0">
                <a:solidFill>
                  <a:srgbClr val="BBE0E3"/>
                </a:solidFill>
                <a:latin typeface="Helvetica" charset="0"/>
              </a:rPr>
              <a:t>and decreased </a:t>
            </a:r>
            <a:r>
              <a:rPr lang="en-GB" sz="2400" b="1" dirty="0">
                <a:solidFill>
                  <a:srgbClr val="BBE0E3"/>
                </a:solidFill>
                <a:latin typeface="Helvetica" charset="0"/>
              </a:rPr>
              <a:t>sunlight, </a:t>
            </a:r>
            <a:r>
              <a:rPr lang="en-GB" sz="2400" b="1" dirty="0" smtClean="0">
                <a:solidFill>
                  <a:srgbClr val="BBE0E3"/>
                </a:solidFill>
                <a:latin typeface="Helvetica" charset="0"/>
              </a:rPr>
              <a:t>with less </a:t>
            </a:r>
            <a:r>
              <a:rPr lang="en-GB" sz="2400" b="1" dirty="0">
                <a:solidFill>
                  <a:srgbClr val="BBE0E3"/>
                </a:solidFill>
                <a:latin typeface="Helvetica" charset="0"/>
              </a:rPr>
              <a:t>rainfall </a:t>
            </a:r>
            <a:r>
              <a:rPr lang="en-GB" sz="2400" b="1" dirty="0" smtClean="0">
                <a:solidFill>
                  <a:srgbClr val="BBE0E3"/>
                </a:solidFill>
                <a:latin typeface="Helvetica" charset="0"/>
              </a:rPr>
              <a:t>all reduce </a:t>
            </a:r>
            <a:r>
              <a:rPr lang="en-GB" sz="2400" b="1" dirty="0">
                <a:solidFill>
                  <a:srgbClr val="BBE0E3"/>
                </a:solidFill>
                <a:latin typeface="Helvetica" charset="0"/>
              </a:rPr>
              <a:t>crop yields</a:t>
            </a:r>
          </a:p>
          <a:p>
            <a:pPr>
              <a:lnSpc>
                <a:spcPct val="100000"/>
              </a:lnSpc>
              <a:spcBef>
                <a:spcPts val="1500"/>
              </a:spcBef>
              <a:spcAft>
                <a:spcPts val="1500"/>
              </a:spcAft>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BBE0E3"/>
                </a:solidFill>
                <a:latin typeface="Helvetica" charset="0"/>
              </a:rPr>
              <a:t> </a:t>
            </a:r>
            <a:r>
              <a:rPr lang="en-GB" sz="2400" b="1" dirty="0">
                <a:solidFill>
                  <a:srgbClr val="BBE0E3"/>
                </a:solidFill>
                <a:latin typeface="Helvetica" charset="0"/>
              </a:rPr>
              <a:t>Stratospheric ozone depletion damages crops sensitive to UV-B</a:t>
            </a:r>
          </a:p>
          <a:p>
            <a:pPr>
              <a:lnSpc>
                <a:spcPct val="100000"/>
              </a:lnSpc>
              <a:spcBef>
                <a:spcPts val="1500"/>
              </a:spcBef>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BBE0E3"/>
                </a:solidFill>
                <a:latin typeface="Helvetica" charset="0"/>
              </a:rPr>
              <a:t> Disruption of petroleum supplies affects use of farm machinery and fertilizer and pesticide production</a:t>
            </a:r>
          </a:p>
          <a:p>
            <a:pPr>
              <a:lnSpc>
                <a:spcPct val="100000"/>
              </a:lnSpc>
              <a:spcBef>
                <a:spcPts val="1500"/>
              </a:spcBef>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BBE0E3"/>
                </a:solidFill>
                <a:latin typeface="Helvetica" charset="0"/>
              </a:rPr>
              <a:t> Radioactive and toxic contamination takes farmland out of production</a:t>
            </a:r>
          </a:p>
          <a:p>
            <a:pPr>
              <a:lnSpc>
                <a:spcPct val="100000"/>
              </a:lnSpc>
              <a:spcBef>
                <a:spcPts val="1500"/>
              </a:spcBef>
              <a:buClr>
                <a:srgbClr val="BBE0E3"/>
              </a:buClr>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BBE0E3"/>
                </a:solidFill>
                <a:latin typeface="Helvetica" charset="0"/>
              </a:rPr>
              <a:t> Collapse  of distribution system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6722</TotalTime>
  <Words>4664</Words>
  <Application>Microsoft Office PowerPoint</Application>
  <PresentationFormat>On-screen Show (4:3)</PresentationFormat>
  <Paragraphs>246</Paragraphs>
  <Slides>37</Slides>
  <Notes>37</Notes>
  <HiddenSlides>2</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IHELFAND</dc:creator>
  <cp:lastModifiedBy>Ira Helfand</cp:lastModifiedBy>
  <cp:revision>92</cp:revision>
  <dcterms:modified xsi:type="dcterms:W3CDTF">2014-09-01T22:54:14Z</dcterms:modified>
</cp:coreProperties>
</file>