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3"/>
  </p:notesMasterIdLst>
  <p:handoutMasterIdLst>
    <p:handoutMasterId r:id="rId34"/>
  </p:handoutMasterIdLst>
  <p:sldIdLst>
    <p:sldId id="286" r:id="rId5"/>
    <p:sldId id="287" r:id="rId6"/>
    <p:sldId id="276" r:id="rId7"/>
    <p:sldId id="277" r:id="rId8"/>
    <p:sldId id="288" r:id="rId9"/>
    <p:sldId id="289" r:id="rId10"/>
    <p:sldId id="257" r:id="rId11"/>
    <p:sldId id="262" r:id="rId12"/>
    <p:sldId id="278" r:id="rId13"/>
    <p:sldId id="279" r:id="rId14"/>
    <p:sldId id="280" r:id="rId15"/>
    <p:sldId id="281" r:id="rId16"/>
    <p:sldId id="259" r:id="rId17"/>
    <p:sldId id="260" r:id="rId18"/>
    <p:sldId id="261" r:id="rId19"/>
    <p:sldId id="258" r:id="rId20"/>
    <p:sldId id="263" r:id="rId21"/>
    <p:sldId id="282" r:id="rId22"/>
    <p:sldId id="283" r:id="rId23"/>
    <p:sldId id="284" r:id="rId24"/>
    <p:sldId id="285" r:id="rId25"/>
    <p:sldId id="270" r:id="rId26"/>
    <p:sldId id="272" r:id="rId27"/>
    <p:sldId id="275" r:id="rId28"/>
    <p:sldId id="290" r:id="rId29"/>
    <p:sldId id="291" r:id="rId30"/>
    <p:sldId id="292" r:id="rId31"/>
    <p:sldId id="293" r:id="rId3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14" y="-32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54275" name="Rectangle 3"/>
          <p:cNvSpPr>
            <a:spLocks noGrp="1" noChangeArrowheads="1"/>
          </p:cNvSpPr>
          <p:nvPr>
            <p:ph type="dt" sz="quarter" idx="1"/>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54276" name="Rectangle 4"/>
          <p:cNvSpPr>
            <a:spLocks noGrp="1" noChangeArrowheads="1"/>
          </p:cNvSpPr>
          <p:nvPr>
            <p:ph type="ftr" sz="quarter" idx="2"/>
          </p:nvPr>
        </p:nvSpPr>
        <p:spPr bwMode="auto">
          <a:xfrm>
            <a:off x="0"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54277" name="Rectangle 5"/>
          <p:cNvSpPr>
            <a:spLocks noGrp="1" noChangeArrowheads="1"/>
          </p:cNvSpPr>
          <p:nvPr>
            <p:ph type="sldNum" sz="quarter" idx="3"/>
          </p:nvPr>
        </p:nvSpPr>
        <p:spPr bwMode="auto">
          <a:xfrm>
            <a:off x="3884613"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6251E85-D038-4331-8504-0A5CA9BBE06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3075" name="Rectangle 3"/>
          <p:cNvSpPr>
            <a:spLocks noGrp="1" noChangeArrowheads="1"/>
          </p:cNvSpPr>
          <p:nvPr>
            <p:ph type="dt" idx="1"/>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3076" name="Rectangle 4"/>
          <p:cNvSpPr>
            <a:spLocks noRo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70388"/>
            <a:ext cx="548640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3079" name="Rectangle 7"/>
          <p:cNvSpPr>
            <a:spLocks noGrp="1" noChangeArrowheads="1"/>
          </p:cNvSpPr>
          <p:nvPr>
            <p:ph type="sldNum" sz="quarter" idx="5"/>
          </p:nvPr>
        </p:nvSpPr>
        <p:spPr bwMode="auto">
          <a:xfrm>
            <a:off x="3884613"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F57B8FE8-C2D7-4269-85D4-4F45E3CF57E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E92C-27F8-4506-8A0A-6A2734D25349}" type="slidenum">
              <a:rPr lang="en-US" altLang="en-US"/>
              <a:pPr/>
              <a:t>1</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sz="1600"/>
              <a:t>GUN VIOLENCE GOES FAR BEYOND THE REACH AND RANGE OF THE FIRED BULLET. Though a bullet is an inexpensive piece of metal, the cost associate with management of the socio-economic consequences are phenomenon. A bullet may be discharged from a legally owned Firearm, illegally held Firearm, from a military style Firearm, from a Firearm in civilian possession- yes it may be fired in inner city crime, unintentionally, used in homicide, suicides, genocide, yet as far as health impacts are concerned, the outcome or conclusion, according to Robin Coupland, a field surgeon with  the International Committee of the Red Cross, is one:- Guns are bad for People’s health…”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59875" cy="6858000"/>
            <a:chOff x="0" y="0"/>
            <a:chExt cx="5770" cy="4320"/>
          </a:xfrm>
        </p:grpSpPr>
        <p:sp>
          <p:nvSpPr>
            <p:cNvPr id="71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719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7192"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smtClean="0"/>
              <a:t>Click to edit Master title style</a:t>
            </a:r>
          </a:p>
        </p:txBody>
      </p:sp>
      <p:sp>
        <p:nvSpPr>
          <p:cNvPr id="719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7194" name="Rectangle 26"/>
          <p:cNvSpPr>
            <a:spLocks noGrp="1" noChangeArrowheads="1"/>
          </p:cNvSpPr>
          <p:nvPr>
            <p:ph type="dt" sz="quarter" idx="2"/>
          </p:nvPr>
        </p:nvSpPr>
        <p:spPr>
          <a:xfrm>
            <a:off x="457200" y="6243638"/>
            <a:ext cx="2133600" cy="457200"/>
          </a:xfrm>
        </p:spPr>
        <p:txBody>
          <a:bodyPr/>
          <a:lstStyle>
            <a:lvl1pPr>
              <a:defRPr/>
            </a:lvl1pPr>
          </a:lstStyle>
          <a:p>
            <a:endParaRPr lang="en-US" altLang="en-US"/>
          </a:p>
        </p:txBody>
      </p:sp>
      <p:sp>
        <p:nvSpPr>
          <p:cNvPr id="7195" name="Rectangle 27"/>
          <p:cNvSpPr>
            <a:spLocks noGrp="1" noChangeArrowheads="1"/>
          </p:cNvSpPr>
          <p:nvPr>
            <p:ph type="ftr" sz="quarter" idx="3"/>
          </p:nvPr>
        </p:nvSpPr>
        <p:spPr/>
        <p:txBody>
          <a:bodyPr/>
          <a:lstStyle>
            <a:lvl1pPr>
              <a:defRPr/>
            </a:lvl1pPr>
          </a:lstStyle>
          <a:p>
            <a:endParaRPr lang="en-US" altLang="en-US"/>
          </a:p>
        </p:txBody>
      </p:sp>
      <p:sp>
        <p:nvSpPr>
          <p:cNvPr id="7196" name="Rectangle 28"/>
          <p:cNvSpPr>
            <a:spLocks noGrp="1" noChangeArrowheads="1"/>
          </p:cNvSpPr>
          <p:nvPr>
            <p:ph type="sldNum" sz="quarter" idx="4"/>
          </p:nvPr>
        </p:nvSpPr>
        <p:spPr/>
        <p:txBody>
          <a:bodyPr/>
          <a:lstStyle>
            <a:lvl1pPr>
              <a:defRPr/>
            </a:lvl1pPr>
          </a:lstStyle>
          <a:p>
            <a:fld id="{7D0FEC55-60ED-436F-B782-763AE51E8F5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444A746A-B0B7-4AAC-8421-B825E64DC4BF}"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72162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7EE30EBC-8C3B-4CEA-AC3D-95228DEB6D6D}"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617495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C2FB2915-40DA-44E7-BC45-049EA1F41BDC}" type="slidenum">
              <a:rPr lang="en-US" altLang="en-US"/>
              <a:pPr/>
              <a:t>‹#›</a:t>
            </a:fld>
            <a:endParaRPr lang="en-US" altLang="en-US"/>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ltLang="en-US"/>
          </a:p>
        </p:txBody>
      </p:sp>
    </p:spTree>
    <p:extLst>
      <p:ext uri="{BB962C8B-B14F-4D97-AF65-F5344CB8AC3E}">
        <p14:creationId xmlns:p14="http://schemas.microsoft.com/office/powerpoint/2010/main" val="235564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4B3C325-25EE-4DAB-8C5A-222DE657B2AB}"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76750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FECB060-6131-4864-90A4-D364BE3A6135}"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6996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9CD1854F-6423-4797-977A-6B51B4523D9D}"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3872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0175232E-9823-4A9E-A31F-C5A01F54C0FF}" type="slidenum">
              <a:rPr lang="en-US" altLang="en-US"/>
              <a:pPr/>
              <a:t>‹#›</a:t>
            </a:fld>
            <a:endParaRPr lang="en-US" altLang="en-US"/>
          </a:p>
        </p:txBody>
      </p:sp>
      <p:sp>
        <p:nvSpPr>
          <p:cNvPr id="9" name="Date Placeholder 8"/>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16635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BC24A1A7-8C6D-4CA5-86D0-1C71012E90A7}" type="slidenum">
              <a:rPr lang="en-US" altLang="en-US"/>
              <a:pPr/>
              <a:t>‹#›</a:t>
            </a:fld>
            <a:endParaRPr lang="en-US" altLang="en-US"/>
          </a:p>
        </p:txBody>
      </p:sp>
      <p:sp>
        <p:nvSpPr>
          <p:cNvPr id="5" name="Date Placeholder 4"/>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40930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DC06F1AC-3809-4356-9404-6F0E84B1D390}" type="slidenum">
              <a:rPr lang="en-US" altLang="en-US"/>
              <a:pPr/>
              <a:t>‹#›</a:t>
            </a:fld>
            <a:endParaRPr lang="en-US" altLang="en-US"/>
          </a:p>
        </p:txBody>
      </p:sp>
      <p:sp>
        <p:nvSpPr>
          <p:cNvPr id="4"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96952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EBDD3BD8-BC1B-46A0-B1A9-8102A7A5E659}"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68801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BE9B606-8597-47BB-BAD7-5F0917FF7563}"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99415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59875" cy="6858000"/>
            <a:chOff x="0" y="0"/>
            <a:chExt cx="5770" cy="4320"/>
          </a:xfrm>
        </p:grpSpPr>
        <p:sp>
          <p:nvSpPr>
            <p:cNvPr id="614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6167"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6168"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6169"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70"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ltLang="en-US"/>
          </a:p>
        </p:txBody>
      </p:sp>
      <p:sp>
        <p:nvSpPr>
          <p:cNvPr id="6171"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63F4DC36-A581-4119-8945-15B27810DAB1}" type="slidenum">
              <a:rPr lang="en-US" altLang="en-US"/>
              <a:pPr/>
              <a:t>‹#›</a:t>
            </a:fld>
            <a:endParaRPr lang="en-US" altLang="en-US"/>
          </a:p>
        </p:txBody>
      </p:sp>
      <p:sp>
        <p:nvSpPr>
          <p:cNvPr id="6172"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990600"/>
            <a:ext cx="7772400" cy="1828800"/>
          </a:xfrm>
        </p:spPr>
        <p:txBody>
          <a:bodyPr/>
          <a:lstStyle/>
          <a:p>
            <a:r>
              <a:rPr lang="en-US" altLang="en-US" sz="4400" i="1">
                <a:latin typeface="Arial Black" panose="020B0A04020102020204" pitchFamily="34" charset="0"/>
              </a:rPr>
              <a:t/>
            </a:r>
            <a:br>
              <a:rPr lang="en-US" altLang="en-US" sz="4400" i="1">
                <a:latin typeface="Arial Black" panose="020B0A04020102020204" pitchFamily="34" charset="0"/>
              </a:rPr>
            </a:br>
            <a:r>
              <a:rPr lang="en-US" altLang="en-US" sz="4400" i="1">
                <a:latin typeface="Arial Black" panose="020B0A04020102020204" pitchFamily="34" charset="0"/>
              </a:rPr>
              <a:t/>
            </a:r>
            <a:br>
              <a:rPr lang="en-US" altLang="en-US" sz="4400" i="1">
                <a:latin typeface="Arial Black" panose="020B0A04020102020204" pitchFamily="34" charset="0"/>
              </a:rPr>
            </a:br>
            <a:r>
              <a:rPr lang="en-US" altLang="en-US" sz="4400" i="1">
                <a:latin typeface="Arial Black" panose="020B0A04020102020204" pitchFamily="34" charset="0"/>
              </a:rPr>
              <a:t/>
            </a:r>
            <a:br>
              <a:rPr lang="en-US" altLang="en-US" sz="4400" i="1">
                <a:latin typeface="Arial Black" panose="020B0A04020102020204" pitchFamily="34" charset="0"/>
              </a:rPr>
            </a:br>
            <a:r>
              <a:rPr lang="en-US" altLang="en-US" sz="4400" i="1">
                <a:latin typeface="Arial Black" panose="020B0A04020102020204" pitchFamily="34" charset="0"/>
              </a:rPr>
              <a:t/>
            </a:r>
            <a:br>
              <a:rPr lang="en-US" altLang="en-US" sz="4400" i="1">
                <a:latin typeface="Arial Black" panose="020B0A04020102020204" pitchFamily="34" charset="0"/>
              </a:rPr>
            </a:br>
            <a:r>
              <a:rPr lang="en-US" altLang="en-US" sz="4400" i="1">
                <a:latin typeface="Arial Black" panose="020B0A04020102020204" pitchFamily="34" charset="0"/>
              </a:rPr>
              <a:t/>
            </a:r>
            <a:br>
              <a:rPr lang="en-US" altLang="en-US" sz="4400" i="1">
                <a:latin typeface="Arial Black" panose="020B0A04020102020204" pitchFamily="34" charset="0"/>
              </a:rPr>
            </a:br>
            <a:r>
              <a:rPr lang="en-US" altLang="en-US" sz="2000" i="1">
                <a:latin typeface="Arial Black" panose="020B0A04020102020204" pitchFamily="34" charset="0"/>
              </a:rPr>
              <a:t>One Bullet Story </a:t>
            </a:r>
            <a:br>
              <a:rPr lang="en-US" altLang="en-US" sz="2000" i="1">
                <a:latin typeface="Arial Black" panose="020B0A04020102020204" pitchFamily="34" charset="0"/>
              </a:rPr>
            </a:br>
            <a:r>
              <a:rPr lang="en-US" altLang="en-US" sz="2000" i="1">
                <a:latin typeface="Arial Black" panose="020B0A04020102020204" pitchFamily="34" charset="0"/>
              </a:rPr>
              <a:t>series</a:t>
            </a:r>
            <a:r>
              <a:rPr lang="en-US" altLang="en-US" sz="4400" i="1">
                <a:latin typeface="Arial Black" panose="020B0A04020102020204" pitchFamily="34" charset="0"/>
              </a:rPr>
              <a:t/>
            </a:r>
            <a:br>
              <a:rPr lang="en-US" altLang="en-US" sz="4400" i="1">
                <a:latin typeface="Arial Black" panose="020B0A04020102020204" pitchFamily="34" charset="0"/>
              </a:rPr>
            </a:br>
            <a:r>
              <a:rPr lang="en-US" altLang="en-US" sz="4000" i="1">
                <a:latin typeface="Arial Black" panose="020B0A04020102020204" pitchFamily="34" charset="0"/>
              </a:rPr>
              <a:t>The Socio-economic Impacts of Firearm Violence in </a:t>
            </a:r>
            <a:br>
              <a:rPr lang="en-US" altLang="en-US" sz="4000" i="1">
                <a:latin typeface="Arial Black" panose="020B0A04020102020204" pitchFamily="34" charset="0"/>
              </a:rPr>
            </a:br>
            <a:r>
              <a:rPr lang="en-US" altLang="en-US" sz="4000" i="1">
                <a:latin typeface="Arial Black" panose="020B0A04020102020204" pitchFamily="34" charset="0"/>
              </a:rPr>
              <a:t>Lusaka, Zambia</a:t>
            </a:r>
          </a:p>
        </p:txBody>
      </p:sp>
      <p:sp>
        <p:nvSpPr>
          <p:cNvPr id="46083" name="Rectangle 3"/>
          <p:cNvSpPr>
            <a:spLocks noGrp="1" noChangeArrowheads="1"/>
          </p:cNvSpPr>
          <p:nvPr>
            <p:ph type="subTitle" idx="1"/>
          </p:nvPr>
        </p:nvSpPr>
        <p:spPr>
          <a:xfrm>
            <a:off x="1371600" y="5334000"/>
            <a:ext cx="6400800" cy="685800"/>
          </a:xfrm>
        </p:spPr>
        <p:txBody>
          <a:bodyPr/>
          <a:lstStyle/>
          <a:p>
            <a:pPr>
              <a:lnSpc>
                <a:spcPct val="80000"/>
              </a:lnSpc>
            </a:pPr>
            <a:endParaRPr lang="en-US" altLang="en-US" sz="1600"/>
          </a:p>
          <a:p>
            <a:pPr>
              <a:lnSpc>
                <a:spcPct val="80000"/>
              </a:lnSpc>
            </a:pPr>
            <a:r>
              <a:rPr lang="en-US" altLang="en-US" sz="2400" b="1"/>
              <a:t>“</a:t>
            </a:r>
            <a:r>
              <a:rPr lang="en-US" altLang="en-US" sz="2400" b="1">
                <a:latin typeface="Impact" panose="020B0806030902050204" pitchFamily="34" charset="0"/>
              </a:rPr>
              <a:t>THERE IS  NO CHEAP BULLET</a:t>
            </a:r>
            <a:r>
              <a:rPr lang="en-US" altLang="en-US" sz="2400" b="1"/>
              <a:t>”</a:t>
            </a:r>
          </a:p>
        </p:txBody>
      </p:sp>
      <p:pic>
        <p:nvPicPr>
          <p:cNvPr id="46084" name="Picture 4" descr="ippn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914400"/>
            <a:ext cx="788988"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09600" y="1447800"/>
            <a:ext cx="7848600" cy="52324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6A5"/>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31200" cy="55546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6A5"/>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683500" cy="51228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6A5"/>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b="1" u="sng"/>
              <a:t>Case # 2</a:t>
            </a:r>
          </a:p>
        </p:txBody>
      </p:sp>
      <p:sp>
        <p:nvSpPr>
          <p:cNvPr id="11267" name="Rectangle 3"/>
          <p:cNvSpPr>
            <a:spLocks noGrp="1" noChangeArrowheads="1"/>
          </p:cNvSpPr>
          <p:nvPr>
            <p:ph type="body" idx="1"/>
          </p:nvPr>
        </p:nvSpPr>
        <p:spPr/>
        <p:txBody>
          <a:bodyPr/>
          <a:lstStyle/>
          <a:p>
            <a:pPr>
              <a:lnSpc>
                <a:spcPct val="80000"/>
              </a:lnSpc>
            </a:pPr>
            <a:r>
              <a:rPr lang="en-US" altLang="en-US" sz="2800" b="1"/>
              <a:t>Male/33, sustained multiple bowel</a:t>
            </a:r>
          </a:p>
          <a:p>
            <a:pPr>
              <a:lnSpc>
                <a:spcPct val="80000"/>
              </a:lnSpc>
              <a:buFont typeface="Wingdings" panose="05000000000000000000" pitchFamily="2" charset="2"/>
              <a:buNone/>
            </a:pPr>
            <a:r>
              <a:rPr lang="en-US" altLang="en-US" sz="2800" b="1"/>
              <a:t> perforations from gun shot injuries.</a:t>
            </a:r>
          </a:p>
          <a:p>
            <a:pPr>
              <a:lnSpc>
                <a:spcPct val="80000"/>
              </a:lnSpc>
              <a:buFont typeface="Wingdings" panose="05000000000000000000" pitchFamily="2" charset="2"/>
              <a:buNone/>
            </a:pPr>
            <a:endParaRPr lang="en-US" altLang="en-US" sz="2800" b="1"/>
          </a:p>
          <a:p>
            <a:pPr>
              <a:lnSpc>
                <a:spcPct val="80000"/>
              </a:lnSpc>
            </a:pPr>
            <a:r>
              <a:rPr lang="en-US" altLang="en-US" sz="2800" b="1"/>
              <a:t>Needed a laparotomy to repair the bowels.</a:t>
            </a:r>
          </a:p>
          <a:p>
            <a:pPr>
              <a:lnSpc>
                <a:spcPct val="80000"/>
              </a:lnSpc>
            </a:pPr>
            <a:endParaRPr lang="en-US" altLang="en-US" sz="2800" b="1"/>
          </a:p>
          <a:p>
            <a:pPr>
              <a:lnSpc>
                <a:spcPct val="80000"/>
              </a:lnSpc>
            </a:pPr>
            <a:r>
              <a:rPr lang="en-US" altLang="en-US" sz="2800" b="1"/>
              <a:t>Developed complications along the way.</a:t>
            </a:r>
          </a:p>
          <a:p>
            <a:pPr>
              <a:lnSpc>
                <a:spcPct val="80000"/>
              </a:lnSpc>
              <a:buFont typeface="Wingdings" panose="05000000000000000000" pitchFamily="2" charset="2"/>
              <a:buNone/>
            </a:pPr>
            <a:endParaRPr lang="en-US" altLang="en-US" sz="2800" b="1"/>
          </a:p>
          <a:p>
            <a:pPr>
              <a:lnSpc>
                <a:spcPct val="80000"/>
              </a:lnSpc>
            </a:pPr>
            <a:r>
              <a:rPr lang="en-US" altLang="en-US" sz="2800" b="1"/>
              <a:t>Discharged from hospital after 27 days.</a:t>
            </a:r>
          </a:p>
          <a:p>
            <a:pPr>
              <a:lnSpc>
                <a:spcPct val="80000"/>
              </a:lnSpc>
              <a:buFont typeface="Wingdings" panose="05000000000000000000" pitchFamily="2" charset="2"/>
              <a:buNone/>
            </a:pPr>
            <a:endParaRPr lang="en-US" altLang="en-US" sz="2800" b="1"/>
          </a:p>
          <a:p>
            <a:pPr>
              <a:lnSpc>
                <a:spcPct val="80000"/>
              </a:lnSpc>
            </a:pPr>
            <a:r>
              <a:rPr lang="en-US" altLang="en-US" sz="2800" b="1" u="sng">
                <a:solidFill>
                  <a:srgbClr val="FF3300"/>
                </a:solidFill>
              </a:rPr>
              <a:t>Cost the health system around US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b="1" u="sng"/>
              <a:t>Case #3</a:t>
            </a:r>
          </a:p>
        </p:txBody>
      </p:sp>
      <p:sp>
        <p:nvSpPr>
          <p:cNvPr id="12291" name="Rectangle 3"/>
          <p:cNvSpPr>
            <a:spLocks noGrp="1" noChangeArrowheads="1"/>
          </p:cNvSpPr>
          <p:nvPr>
            <p:ph type="body" idx="1"/>
          </p:nvPr>
        </p:nvSpPr>
        <p:spPr/>
        <p:txBody>
          <a:bodyPr/>
          <a:lstStyle/>
          <a:p>
            <a:pPr>
              <a:lnSpc>
                <a:spcPct val="80000"/>
              </a:lnSpc>
            </a:pPr>
            <a:r>
              <a:rPr lang="en-US" altLang="en-US" sz="2800" b="1"/>
              <a:t>Male 7/years, with skull bullet injuries, sustaining brain herniation.</a:t>
            </a:r>
          </a:p>
          <a:p>
            <a:pPr>
              <a:lnSpc>
                <a:spcPct val="80000"/>
              </a:lnSpc>
            </a:pPr>
            <a:endParaRPr lang="en-US" altLang="en-US" sz="2800" b="1"/>
          </a:p>
          <a:p>
            <a:pPr>
              <a:lnSpc>
                <a:spcPct val="80000"/>
              </a:lnSpc>
            </a:pPr>
            <a:r>
              <a:rPr lang="en-US" altLang="en-US" sz="2800" b="1"/>
              <a:t>Took over 3 hours theatre time, resuscitation, removal of damaged bone and skin chips. Bandaged and taken to the intensive care unit.</a:t>
            </a:r>
          </a:p>
          <a:p>
            <a:pPr>
              <a:lnSpc>
                <a:spcPct val="80000"/>
              </a:lnSpc>
            </a:pPr>
            <a:endParaRPr lang="en-US" altLang="en-US" sz="2800" b="1"/>
          </a:p>
          <a:p>
            <a:pPr>
              <a:lnSpc>
                <a:spcPct val="80000"/>
              </a:lnSpc>
            </a:pPr>
            <a:r>
              <a:rPr lang="en-US" altLang="en-US" sz="2800" b="1"/>
              <a:t>Died same day.</a:t>
            </a:r>
          </a:p>
          <a:p>
            <a:pPr>
              <a:lnSpc>
                <a:spcPct val="80000"/>
              </a:lnSpc>
              <a:buFont typeface="Wingdings" panose="05000000000000000000" pitchFamily="2" charset="2"/>
              <a:buNone/>
            </a:pPr>
            <a:endParaRPr lang="en-US" altLang="en-US" sz="2800" b="1"/>
          </a:p>
          <a:p>
            <a:pPr>
              <a:lnSpc>
                <a:spcPct val="80000"/>
              </a:lnSpc>
            </a:pPr>
            <a:r>
              <a:rPr lang="en-US" altLang="en-US" sz="2800" b="1" u="sng">
                <a:solidFill>
                  <a:srgbClr val="FF3300"/>
                </a:solidFill>
              </a:rPr>
              <a:t>Cost hospital US $1000.</a:t>
            </a:r>
          </a:p>
          <a:p>
            <a:pPr>
              <a:lnSpc>
                <a:spcPct val="80000"/>
              </a:lnSpc>
              <a:buFont typeface="Wingdings" panose="05000000000000000000" pitchFamily="2" charset="2"/>
              <a:buNone/>
            </a:pPr>
            <a:endParaRPr lang="en-US" altLang="en-US" sz="28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b="1" u="sng"/>
              <a:t>Case #4</a:t>
            </a:r>
          </a:p>
        </p:txBody>
      </p:sp>
      <p:sp>
        <p:nvSpPr>
          <p:cNvPr id="13315" name="Rectangle 3"/>
          <p:cNvSpPr>
            <a:spLocks noGrp="1" noChangeArrowheads="1"/>
          </p:cNvSpPr>
          <p:nvPr>
            <p:ph type="body" idx="1"/>
          </p:nvPr>
        </p:nvSpPr>
        <p:spPr/>
        <p:txBody>
          <a:bodyPr/>
          <a:lstStyle/>
          <a:p>
            <a:r>
              <a:rPr lang="en-US" altLang="en-US" b="1"/>
              <a:t>Female/13 years, with multiple intra-abdominal gun shot injuries.</a:t>
            </a:r>
          </a:p>
          <a:p>
            <a:r>
              <a:rPr lang="en-US" altLang="en-US" b="1"/>
              <a:t>Need laparotomy to repair the large bowels and kidney.</a:t>
            </a:r>
          </a:p>
          <a:p>
            <a:r>
              <a:rPr lang="en-US" altLang="en-US" b="1"/>
              <a:t>Died one  day later from haemorrhaging.</a:t>
            </a:r>
          </a:p>
          <a:p>
            <a:r>
              <a:rPr lang="en-US" altLang="en-US" b="1">
                <a:solidFill>
                  <a:srgbClr val="FF3300"/>
                </a:solidFill>
              </a:rPr>
              <a:t>Cost hospital US $1200.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800"/>
              <a:t/>
            </a:r>
            <a:br>
              <a:rPr lang="en-US" altLang="en-US" sz="3800"/>
            </a:br>
            <a:r>
              <a:rPr lang="en-US" altLang="en-US" sz="3800"/>
              <a:t> </a:t>
            </a:r>
            <a:r>
              <a:rPr lang="en-US" altLang="en-US" sz="3800" b="1" u="sng"/>
              <a:t>Case # 5</a:t>
            </a:r>
            <a:br>
              <a:rPr lang="en-US" altLang="en-US" sz="3800" b="1" u="sng"/>
            </a:br>
            <a:endParaRPr lang="en-US" altLang="en-US" sz="3800" b="1" u="sng"/>
          </a:p>
        </p:txBody>
      </p:sp>
      <p:sp>
        <p:nvSpPr>
          <p:cNvPr id="10243" name="Rectangle 3"/>
          <p:cNvSpPr>
            <a:spLocks noGrp="1" noChangeArrowheads="1"/>
          </p:cNvSpPr>
          <p:nvPr>
            <p:ph type="body" idx="1"/>
          </p:nvPr>
        </p:nvSpPr>
        <p:spPr/>
        <p:txBody>
          <a:bodyPr/>
          <a:lstStyle/>
          <a:p>
            <a:pPr>
              <a:lnSpc>
                <a:spcPct val="90000"/>
              </a:lnSpc>
            </a:pPr>
            <a:r>
              <a:rPr lang="en-US" altLang="en-US" sz="2800"/>
              <a:t> </a:t>
            </a:r>
            <a:r>
              <a:rPr lang="en-US" altLang="en-US" sz="2800" b="1"/>
              <a:t>Male/19, shot in the abdomen, sustained injuries to the urinary bladder, liver, stomach and large colon.</a:t>
            </a:r>
          </a:p>
          <a:p>
            <a:pPr>
              <a:lnSpc>
                <a:spcPct val="90000"/>
              </a:lnSpc>
            </a:pPr>
            <a:r>
              <a:rPr lang="en-US" altLang="en-US" sz="2800" b="1"/>
              <a:t>Needed a laparotomy to repair the damaged organs, lasting over 2 hours, stayed 7 days in hospital.</a:t>
            </a:r>
          </a:p>
          <a:p>
            <a:pPr>
              <a:lnSpc>
                <a:spcPct val="90000"/>
              </a:lnSpc>
            </a:pPr>
            <a:r>
              <a:rPr lang="en-US" altLang="en-US" sz="2800" b="1">
                <a:solidFill>
                  <a:srgbClr val="FF3300"/>
                </a:solidFill>
              </a:rPr>
              <a:t>This visit cost the hospital about </a:t>
            </a:r>
          </a:p>
          <a:p>
            <a:pPr>
              <a:lnSpc>
                <a:spcPct val="90000"/>
              </a:lnSpc>
              <a:buFont typeface="Wingdings" panose="05000000000000000000" pitchFamily="2" charset="2"/>
              <a:buNone/>
            </a:pPr>
            <a:r>
              <a:rPr lang="en-US" altLang="en-US" sz="2800" b="1">
                <a:solidFill>
                  <a:srgbClr val="FF3300"/>
                </a:solidFill>
              </a:rPr>
              <a:t>   US$ 1500,excluding secondary costs such visits from relatives and friends, lost productivity, psychological trauma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u="sng"/>
              <a:t>Case #6</a:t>
            </a:r>
          </a:p>
        </p:txBody>
      </p:sp>
      <p:sp>
        <p:nvSpPr>
          <p:cNvPr id="15363" name="Rectangle 3"/>
          <p:cNvSpPr>
            <a:spLocks noGrp="1" noChangeArrowheads="1"/>
          </p:cNvSpPr>
          <p:nvPr>
            <p:ph type="body" idx="1"/>
          </p:nvPr>
        </p:nvSpPr>
        <p:spPr/>
        <p:txBody>
          <a:bodyPr/>
          <a:lstStyle/>
          <a:p>
            <a:r>
              <a:rPr lang="en-US" altLang="en-US" b="1"/>
              <a:t>Female/2 years 6 months old, shot in the knee with damage to the vasculature.</a:t>
            </a:r>
          </a:p>
          <a:p>
            <a:r>
              <a:rPr lang="en-US" altLang="en-US" b="1"/>
              <a:t>Needed exploration of the wound and ligation of the bleeders.</a:t>
            </a:r>
          </a:p>
          <a:p>
            <a:r>
              <a:rPr lang="en-US" altLang="en-US" b="1"/>
              <a:t>Spent 8 days in hospital.</a:t>
            </a:r>
          </a:p>
          <a:p>
            <a:r>
              <a:rPr lang="en-US" altLang="en-US" b="1">
                <a:solidFill>
                  <a:srgbClr val="FF3300"/>
                </a:solidFill>
              </a:rPr>
              <a:t>Cost the health care system about US$ 700.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9" name="Object 5"/>
          <p:cNvGraphicFramePr>
            <a:graphicFrameLocks noChangeAspect="1"/>
          </p:cNvGraphicFramePr>
          <p:nvPr/>
        </p:nvGraphicFramePr>
        <p:xfrm>
          <a:off x="990600" y="1676400"/>
          <a:ext cx="7051675" cy="4700588"/>
        </p:xfrm>
        <a:graphic>
          <a:graphicData uri="http://schemas.openxmlformats.org/presentationml/2006/ole">
            <mc:AlternateContent xmlns:mc="http://schemas.openxmlformats.org/markup-compatibility/2006">
              <mc:Choice xmlns:v="urn:schemas-microsoft-com:vml" Requires="v">
                <p:oleObj spid="_x0000_s41990" name="Image" r:id="rId3" imgW="6175785" imgH="4117190" progId="Photoshop.Image.4">
                  <p:embed/>
                </p:oleObj>
              </mc:Choice>
              <mc:Fallback>
                <p:oleObj name="Image" r:id="rId3" imgW="6175785" imgH="4117190" progId="Photoshop.Image.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7051675"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2" name="Object 4"/>
          <p:cNvGraphicFramePr>
            <a:graphicFrameLocks noChangeAspect="1"/>
          </p:cNvGraphicFramePr>
          <p:nvPr/>
        </p:nvGraphicFramePr>
        <p:xfrm>
          <a:off x="2667000" y="681038"/>
          <a:ext cx="4117975" cy="6176962"/>
        </p:xfrm>
        <a:graphic>
          <a:graphicData uri="http://schemas.openxmlformats.org/presentationml/2006/ole">
            <mc:AlternateContent xmlns:mc="http://schemas.openxmlformats.org/markup-compatibility/2006">
              <mc:Choice xmlns:v="urn:schemas-microsoft-com:vml" Requires="v">
                <p:oleObj spid="_x0000_s43013" name="Image" r:id="rId3" imgW="4117190" imgH="6175785" progId="Photoshop.Image.4">
                  <p:embed/>
                </p:oleObj>
              </mc:Choice>
              <mc:Fallback>
                <p:oleObj name="Image" r:id="rId3" imgW="4117190" imgH="6175785" progId="Photoshop.Image.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81038"/>
                        <a:ext cx="4117975" cy="617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3800"/>
              <a:t/>
            </a:r>
            <a:br>
              <a:rPr lang="en-US" altLang="en-US" sz="3800"/>
            </a:br>
            <a:r>
              <a:rPr lang="en-US" altLang="en-US" sz="3800"/>
              <a:t/>
            </a:r>
            <a:br>
              <a:rPr lang="en-US" altLang="en-US" sz="3800"/>
            </a:br>
            <a:r>
              <a:rPr lang="en-US" altLang="en-US" sz="3800"/>
              <a:t/>
            </a:r>
            <a:br>
              <a:rPr lang="en-US" altLang="en-US" sz="3800"/>
            </a:br>
            <a:r>
              <a:rPr lang="en-US" altLang="en-US" sz="3800"/>
              <a:t/>
            </a:r>
            <a:br>
              <a:rPr lang="en-US" altLang="en-US" sz="3800"/>
            </a:br>
            <a:r>
              <a:rPr lang="en-US" altLang="en-US" sz="3800"/>
              <a:t/>
            </a:r>
            <a:br>
              <a:rPr lang="en-US" altLang="en-US" sz="3800"/>
            </a:br>
            <a:r>
              <a:rPr lang="en-US" altLang="en-US" sz="3800"/>
              <a:t/>
            </a:r>
            <a:br>
              <a:rPr lang="en-US" altLang="en-US" sz="3800"/>
            </a:br>
            <a:r>
              <a:rPr lang="en-US" altLang="en-US" sz="3800"/>
              <a:t/>
            </a:r>
            <a:br>
              <a:rPr lang="en-US" altLang="en-US" sz="3800"/>
            </a:br>
            <a:r>
              <a:rPr lang="en-US" altLang="en-US" sz="2000" i="1"/>
              <a:t>Presented by:</a:t>
            </a:r>
            <a:r>
              <a:rPr lang="en-US" altLang="en-US" sz="2400" i="1"/>
              <a:t/>
            </a:r>
            <a:br>
              <a:rPr lang="en-US" altLang="en-US" sz="2400" i="1"/>
            </a:br>
            <a:r>
              <a:rPr lang="en-US" altLang="en-US" sz="3800"/>
              <a:t/>
            </a:r>
            <a:br>
              <a:rPr lang="en-US" altLang="en-US" sz="3800"/>
            </a:br>
            <a:r>
              <a:rPr lang="en-US" altLang="en-US" sz="3800"/>
              <a:t>    </a:t>
            </a:r>
            <a:r>
              <a:rPr lang="en-US" altLang="en-US" sz="3800">
                <a:latin typeface="Haettenschweiler" panose="020B0706040902060204" pitchFamily="34" charset="0"/>
              </a:rPr>
              <a:t>Dr Robert E Mtonga</a:t>
            </a:r>
            <a:r>
              <a:rPr lang="en-US" altLang="en-US" sz="3800"/>
              <a:t/>
            </a:r>
            <a:br>
              <a:rPr lang="en-US" altLang="en-US" sz="3800"/>
            </a:br>
            <a:r>
              <a:rPr lang="en-US" altLang="en-US" sz="3800"/>
              <a:t> </a:t>
            </a:r>
            <a:br>
              <a:rPr lang="en-US" altLang="en-US" sz="3800"/>
            </a:br>
            <a:r>
              <a:rPr lang="en-US" altLang="en-US" sz="3800"/>
              <a:t>    </a:t>
            </a:r>
            <a:r>
              <a:rPr lang="en-US" altLang="en-US" sz="3800">
                <a:latin typeface="Haettenschweiler" panose="020B0706040902060204" pitchFamily="34" charset="0"/>
              </a:rPr>
              <a:t>International Physicians for the</a:t>
            </a:r>
            <a:br>
              <a:rPr lang="en-US" altLang="en-US" sz="3800">
                <a:latin typeface="Haettenschweiler" panose="020B0706040902060204" pitchFamily="34" charset="0"/>
              </a:rPr>
            </a:br>
            <a:r>
              <a:rPr lang="en-US" altLang="en-US" sz="3800">
                <a:latin typeface="Haettenschweiler" panose="020B0706040902060204" pitchFamily="34" charset="0"/>
              </a:rPr>
              <a:t>      Prevention Of Nuclear War, </a:t>
            </a:r>
            <a:br>
              <a:rPr lang="en-US" altLang="en-US" sz="3800">
                <a:latin typeface="Haettenschweiler" panose="020B0706040902060204" pitchFamily="34" charset="0"/>
              </a:rPr>
            </a:br>
            <a:r>
              <a:rPr lang="en-US" altLang="en-US" sz="3800">
                <a:latin typeface="Haettenschweiler" panose="020B0706040902060204" pitchFamily="34" charset="0"/>
              </a:rPr>
              <a:t>IPPNW/Zambia</a:t>
            </a:r>
            <a:br>
              <a:rPr lang="en-US" altLang="en-US" sz="3800">
                <a:latin typeface="Haettenschweiler" panose="020B0706040902060204" pitchFamily="34" charset="0"/>
              </a:rPr>
            </a:br>
            <a:r>
              <a:rPr lang="en-US" altLang="en-US" sz="3800">
                <a:latin typeface="Haettenschweiler" panose="020B0706040902060204" pitchFamily="34" charset="0"/>
              </a:rPr>
              <a:t/>
            </a:r>
            <a:br>
              <a:rPr lang="en-US" altLang="en-US" sz="3800">
                <a:latin typeface="Haettenschweiler" panose="020B0706040902060204" pitchFamily="34" charset="0"/>
              </a:rPr>
            </a:br>
            <a:endParaRPr lang="en-US" altLang="en-US" sz="3800">
              <a:latin typeface="Haettenschweiler" panose="020B0706040902060204" pitchFamily="34" charset="0"/>
            </a:endParaRPr>
          </a:p>
        </p:txBody>
      </p:sp>
      <p:sp>
        <p:nvSpPr>
          <p:cNvPr id="48131" name="Rectangle 3"/>
          <p:cNvSpPr>
            <a:spLocks noGrp="1" noChangeArrowheads="1"/>
          </p:cNvSpPr>
          <p:nvPr>
            <p:ph type="body" sz="half" idx="1"/>
          </p:nvPr>
        </p:nvSpPr>
        <p:spPr/>
        <p:txBody>
          <a:bodyPr/>
          <a:lstStyle/>
          <a:p>
            <a:pPr>
              <a:buFont typeface="Wingdings" panose="05000000000000000000" pitchFamily="2" charset="2"/>
              <a:buNone/>
            </a:pPr>
            <a:r>
              <a:rPr lang="en-US" altLang="en-US" sz="2800"/>
              <a:t> </a:t>
            </a:r>
          </a:p>
        </p:txBody>
      </p:sp>
      <p:pic>
        <p:nvPicPr>
          <p:cNvPr id="48132" name="Picture 4" descr="ippnw"/>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038600" y="4343400"/>
            <a:ext cx="990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6" name="Object 4"/>
          <p:cNvGraphicFramePr>
            <a:graphicFrameLocks noChangeAspect="1"/>
          </p:cNvGraphicFramePr>
          <p:nvPr/>
        </p:nvGraphicFramePr>
        <p:xfrm>
          <a:off x="2667000" y="381000"/>
          <a:ext cx="4117975" cy="6176963"/>
        </p:xfrm>
        <a:graphic>
          <a:graphicData uri="http://schemas.openxmlformats.org/presentationml/2006/ole">
            <mc:AlternateContent xmlns:mc="http://schemas.openxmlformats.org/markup-compatibility/2006">
              <mc:Choice xmlns:v="urn:schemas-microsoft-com:vml" Requires="v">
                <p:oleObj spid="_x0000_s44037" name="Image" r:id="rId3" imgW="4117190" imgH="6175785" progId="Photoshop.Image.4">
                  <p:embed/>
                </p:oleObj>
              </mc:Choice>
              <mc:Fallback>
                <p:oleObj name="Image" r:id="rId3" imgW="4117190" imgH="6175785" progId="Photoshop.Image.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1000"/>
                        <a:ext cx="4117975" cy="617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0" name="Object 4"/>
          <p:cNvGraphicFramePr>
            <a:graphicFrameLocks noChangeAspect="1"/>
          </p:cNvGraphicFramePr>
          <p:nvPr/>
        </p:nvGraphicFramePr>
        <p:xfrm>
          <a:off x="2895600" y="681038"/>
          <a:ext cx="4117975" cy="6176962"/>
        </p:xfrm>
        <a:graphic>
          <a:graphicData uri="http://schemas.openxmlformats.org/presentationml/2006/ole">
            <mc:AlternateContent xmlns:mc="http://schemas.openxmlformats.org/markup-compatibility/2006">
              <mc:Choice xmlns:v="urn:schemas-microsoft-com:vml" Requires="v">
                <p:oleObj spid="_x0000_s45061" name="Image" r:id="rId3" imgW="4117190" imgH="6175785" progId="Photoshop.Image.4">
                  <p:embed/>
                </p:oleObj>
              </mc:Choice>
              <mc:Fallback>
                <p:oleObj name="Image" r:id="rId3" imgW="4117190" imgH="6175785" progId="Photoshop.Image.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81038"/>
                        <a:ext cx="4117975" cy="617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z="3800" b="1">
                <a:latin typeface="Century Gothic" panose="020B0502020202020204" pitchFamily="34" charset="0"/>
                <a:cs typeface="Times New Roman" panose="02020603050405020304" pitchFamily="18" charset="0"/>
              </a:rPr>
              <a:t>Contextual Issues </a:t>
            </a:r>
            <a:r>
              <a:rPr lang="en-US" altLang="en-US" sz="3800" b="1"/>
              <a:t> </a:t>
            </a:r>
            <a:r>
              <a:rPr lang="en-US" altLang="en-US" sz="3800"/>
              <a:t> </a:t>
            </a:r>
          </a:p>
        </p:txBody>
      </p:sp>
      <p:sp>
        <p:nvSpPr>
          <p:cNvPr id="23555" name="Rectangle 3"/>
          <p:cNvSpPr>
            <a:spLocks noGrp="1" noChangeArrowheads="1"/>
          </p:cNvSpPr>
          <p:nvPr>
            <p:ph type="body" idx="1"/>
          </p:nvPr>
        </p:nvSpPr>
        <p:spPr/>
        <p:txBody>
          <a:bodyPr/>
          <a:lstStyle/>
          <a:p>
            <a:pPr marL="609600" indent="-609600">
              <a:lnSpc>
                <a:spcPct val="90000"/>
              </a:lnSpc>
            </a:pPr>
            <a:r>
              <a:rPr lang="en-GB" altLang="en-US" sz="2000" b="1">
                <a:latin typeface="Century Gothic" panose="020B0502020202020204" pitchFamily="34" charset="0"/>
                <a:cs typeface="Times New Roman" panose="02020603050405020304" pitchFamily="18" charset="0"/>
              </a:rPr>
              <a:t>Huge Burden of Preventable Diseases and Death</a:t>
            </a:r>
          </a:p>
          <a:p>
            <a:pPr marL="990600" lvl="1" indent="-533400">
              <a:lnSpc>
                <a:spcPct val="90000"/>
              </a:lnSpc>
            </a:pPr>
            <a:r>
              <a:rPr lang="en-GB" altLang="en-US" sz="2000" b="1">
                <a:latin typeface="Century Gothic" panose="020B0502020202020204" pitchFamily="34" charset="0"/>
                <a:cs typeface="Times New Roman" panose="02020603050405020304" pitchFamily="18" charset="0"/>
              </a:rPr>
              <a:t>High incidence and prevalence of HIV/AIDS with </a:t>
            </a:r>
            <a:r>
              <a:rPr lang="en-GB" altLang="en-US" sz="2000" b="1">
                <a:latin typeface="Times New Roman" panose="02020603050405020304" pitchFamily="18" charset="0"/>
                <a:cs typeface="Times New Roman" panose="02020603050405020304" pitchFamily="18" charset="0"/>
              </a:rPr>
              <a:t> </a:t>
            </a:r>
            <a:r>
              <a:rPr lang="en-GB" altLang="en-US" sz="2000" b="1">
                <a:latin typeface="Century Gothic" panose="020B0502020202020204" pitchFamily="34" charset="0"/>
                <a:cs typeface="Times New Roman" panose="02020603050405020304" pitchFamily="18" charset="0"/>
              </a:rPr>
              <a:t>opportunistic infections such as TB, diarrhoeal diseases etc.</a:t>
            </a:r>
          </a:p>
          <a:p>
            <a:pPr marL="990600" lvl="1" indent="-533400">
              <a:lnSpc>
                <a:spcPct val="90000"/>
              </a:lnSpc>
            </a:pPr>
            <a:r>
              <a:rPr lang="en-GB" altLang="en-US" sz="2000" b="1">
                <a:latin typeface="Century Gothic" panose="020B0502020202020204" pitchFamily="34" charset="0"/>
                <a:cs typeface="Times New Roman" panose="02020603050405020304" pitchFamily="18" charset="0"/>
              </a:rPr>
              <a:t>High malaria incidence &amp; resistance of Plasmodium to the cheaper drug chloroquine.</a:t>
            </a:r>
          </a:p>
          <a:p>
            <a:pPr marL="990600" lvl="1" indent="-533400">
              <a:lnSpc>
                <a:spcPct val="90000"/>
              </a:lnSpc>
            </a:pPr>
            <a:r>
              <a:rPr lang="en-GB" altLang="en-US" sz="2000" b="1">
                <a:latin typeface="Century Gothic" panose="020B0502020202020204" pitchFamily="34" charset="0"/>
                <a:cs typeface="Times New Roman" panose="02020603050405020304" pitchFamily="18" charset="0"/>
              </a:rPr>
              <a:t>Rising cases of Non-communicable diseases.</a:t>
            </a:r>
          </a:p>
          <a:p>
            <a:pPr marL="609600" indent="-609600">
              <a:lnSpc>
                <a:spcPct val="90000"/>
              </a:lnSpc>
            </a:pPr>
            <a:r>
              <a:rPr lang="en-GB" altLang="en-US" sz="2000" b="1">
                <a:latin typeface="Century Gothic" panose="020B0502020202020204" pitchFamily="34" charset="0"/>
                <a:cs typeface="Times New Roman" panose="02020603050405020304" pitchFamily="18" charset="0"/>
              </a:rPr>
              <a:t>Inadequate resources to finance health service provision. This gives rise to: </a:t>
            </a:r>
          </a:p>
          <a:p>
            <a:pPr marL="990600" lvl="1" indent="-533400">
              <a:lnSpc>
                <a:spcPct val="90000"/>
              </a:lnSpc>
            </a:pPr>
            <a:r>
              <a:rPr lang="en-GB" altLang="en-US" sz="2000" b="1">
                <a:latin typeface="Century Gothic" panose="020B0502020202020204" pitchFamily="34" charset="0"/>
                <a:cs typeface="Times New Roman" panose="02020603050405020304" pitchFamily="18" charset="0"/>
              </a:rPr>
              <a:t>Erratic supply of drugs and other supplies.</a:t>
            </a:r>
          </a:p>
          <a:p>
            <a:pPr marL="990600" lvl="1" indent="-533400">
              <a:lnSpc>
                <a:spcPct val="90000"/>
              </a:lnSpc>
            </a:pPr>
            <a:r>
              <a:rPr lang="en-GB" altLang="en-US" sz="2000" b="1">
                <a:latin typeface="Century Gothic" panose="020B0502020202020204" pitchFamily="34" charset="0"/>
                <a:cs typeface="Times New Roman" panose="02020603050405020304" pitchFamily="18" charset="0"/>
              </a:rPr>
              <a:t>Dilapidated infrastructure and equipment</a:t>
            </a:r>
            <a:r>
              <a:rPr lang="en-US" altLang="en-US" sz="2000" b="1">
                <a:latin typeface="Century Gothic" panose="020B0502020202020204" pitchFamily="34" charset="0"/>
                <a:cs typeface="Times New Roman" panose="02020603050405020304" pitchFamily="18" charset="0"/>
              </a:rPr>
              <a:t> </a:t>
            </a:r>
          </a:p>
          <a:p>
            <a:pPr marL="609600" indent="-609600">
              <a:lnSpc>
                <a:spcPct val="90000"/>
              </a:lnSpc>
            </a:pPr>
            <a:r>
              <a:rPr lang="en-GB" altLang="en-US" sz="2000" b="1">
                <a:latin typeface="Century Gothic" panose="020B0502020202020204" pitchFamily="34" charset="0"/>
                <a:cs typeface="Times New Roman" panose="02020603050405020304" pitchFamily="18" charset="0"/>
              </a:rPr>
              <a:t>Lack of health facilities to undertake specialised treatment in the country.</a:t>
            </a:r>
          </a:p>
          <a:p>
            <a:pPr marL="609600" indent="-609600" algn="just">
              <a:lnSpc>
                <a:spcPct val="90000"/>
              </a:lnSpc>
            </a:pPr>
            <a:r>
              <a:rPr lang="en-GB" altLang="en-US" sz="2000" b="1">
                <a:latin typeface="Century Gothic" panose="020B0502020202020204" pitchFamily="34" charset="0"/>
                <a:cs typeface="Times New Roman" panose="02020603050405020304" pitchFamily="18" charset="0"/>
              </a:rPr>
              <a:t>High attrition rates among the core health workers in the public sector.</a:t>
            </a:r>
          </a:p>
          <a:p>
            <a:pPr marL="609600" indent="-609600">
              <a:lnSpc>
                <a:spcPct val="90000"/>
              </a:lnSpc>
              <a:buFont typeface="Wingdings" panose="05000000000000000000" pitchFamily="2" charset="2"/>
              <a:buNone/>
            </a:pPr>
            <a:r>
              <a:rPr lang="en-US" altLang="en-US" sz="2000" b="1">
                <a:latin typeface="Century Gothic" panose="020B0502020202020204" pitchFamily="34" charset="0"/>
                <a:cs typeface="Times New Roman" panose="02020603050405020304" pitchFamily="18" charset="0"/>
              </a:rPr>
              <a:t> </a:t>
            </a:r>
            <a:r>
              <a:rPr lang="en-US" altLang="en-US" sz="200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2500" b="1"/>
              <a:t>The Resource Envelope</a:t>
            </a:r>
          </a:p>
        </p:txBody>
      </p:sp>
      <p:sp>
        <p:nvSpPr>
          <p:cNvPr id="25603" name="Rectangle 3"/>
          <p:cNvSpPr>
            <a:spLocks noGrp="1" noChangeArrowheads="1"/>
          </p:cNvSpPr>
          <p:nvPr>
            <p:ph type="body" idx="1"/>
          </p:nvPr>
        </p:nvSpPr>
        <p:spPr/>
        <p:txBody>
          <a:bodyPr/>
          <a:lstStyle/>
          <a:p>
            <a:pPr>
              <a:lnSpc>
                <a:spcPct val="90000"/>
              </a:lnSpc>
            </a:pPr>
            <a:r>
              <a:rPr lang="en-US" altLang="en-US" sz="2400" b="1">
                <a:ea typeface="MS Mincho" pitchFamily="49" charset="-128"/>
              </a:rPr>
              <a:t>The WHO Commission on Macroeconomics has estimated that Zambia needs a per capita expenditure of $33 in order to deliver the Basic Health Care Package. </a:t>
            </a:r>
          </a:p>
          <a:p>
            <a:pPr>
              <a:lnSpc>
                <a:spcPct val="90000"/>
              </a:lnSpc>
            </a:pPr>
            <a:endParaRPr lang="en-US" altLang="en-US" sz="2400" b="1">
              <a:ea typeface="MS Mincho" pitchFamily="49" charset="-128"/>
            </a:endParaRPr>
          </a:p>
          <a:p>
            <a:pPr>
              <a:lnSpc>
                <a:spcPct val="90000"/>
              </a:lnSpc>
            </a:pPr>
            <a:r>
              <a:rPr lang="en-US" altLang="en-US" sz="2400" b="1">
                <a:ea typeface="MS Mincho" pitchFamily="49" charset="-128"/>
              </a:rPr>
              <a:t>From 2000 to 2004, the per capita expenditure on health has only averaged $18 inclusive of public &amp; and private expenditure.</a:t>
            </a:r>
          </a:p>
          <a:p>
            <a:pPr>
              <a:lnSpc>
                <a:spcPct val="90000"/>
              </a:lnSpc>
            </a:pPr>
            <a:endParaRPr lang="en-US" altLang="en-US" sz="2400" b="1">
              <a:ea typeface="MS Mincho" pitchFamily="49" charset="-128"/>
            </a:endParaRPr>
          </a:p>
          <a:p>
            <a:pPr>
              <a:lnSpc>
                <a:spcPct val="90000"/>
              </a:lnSpc>
            </a:pPr>
            <a:r>
              <a:rPr lang="en-US" altLang="en-US" sz="2400" b="1">
                <a:ea typeface="MS Mincho" pitchFamily="49" charset="-128"/>
              </a:rPr>
              <a:t>Provision of public health services at primary &amp; secondary level require at least $12 per capita.</a:t>
            </a:r>
          </a:p>
          <a:p>
            <a:pPr>
              <a:lnSpc>
                <a:spcPct val="90000"/>
              </a:lnSpc>
              <a:buFont typeface="Wingdings" panose="05000000000000000000" pitchFamily="2" charset="2"/>
              <a:buNone/>
            </a:pPr>
            <a:r>
              <a:rPr lang="en-US" altLang="en-US" sz="2400">
                <a:latin typeface="Century Gothic" panose="020B0502020202020204" pitchFamily="34" charset="0"/>
                <a:ea typeface="MS Mincho" pitchFamily="49" charset="-128"/>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500" b="1"/>
              <a:t>The Resource Envelope</a:t>
            </a:r>
          </a:p>
        </p:txBody>
      </p:sp>
      <p:sp>
        <p:nvSpPr>
          <p:cNvPr id="28675" name="Rectangle 3"/>
          <p:cNvSpPr>
            <a:spLocks noGrp="1" noChangeArrowheads="1"/>
          </p:cNvSpPr>
          <p:nvPr>
            <p:ph type="body" idx="1"/>
          </p:nvPr>
        </p:nvSpPr>
        <p:spPr/>
        <p:txBody>
          <a:bodyPr/>
          <a:lstStyle/>
          <a:p>
            <a:pPr algn="just">
              <a:lnSpc>
                <a:spcPct val="90000"/>
              </a:lnSpc>
            </a:pPr>
            <a:r>
              <a:rPr lang="en-US" altLang="en-US" sz="2800" b="1">
                <a:ea typeface="MS Mincho" pitchFamily="49" charset="-128"/>
              </a:rPr>
              <a:t>This is exclusive of the following costs</a:t>
            </a:r>
          </a:p>
          <a:p>
            <a:pPr lvl="1" algn="just">
              <a:lnSpc>
                <a:spcPct val="90000"/>
              </a:lnSpc>
            </a:pPr>
            <a:r>
              <a:rPr lang="en-US" altLang="en-US" sz="2400" b="1">
                <a:ea typeface="MS Mincho" pitchFamily="49" charset="-128"/>
              </a:rPr>
              <a:t>Tertiary level care</a:t>
            </a:r>
          </a:p>
          <a:p>
            <a:pPr lvl="1" algn="just">
              <a:lnSpc>
                <a:spcPct val="90000"/>
              </a:lnSpc>
            </a:pPr>
            <a:r>
              <a:rPr lang="en-US" altLang="en-US" sz="2400" b="1">
                <a:ea typeface="MS Mincho" pitchFamily="49" charset="-128"/>
              </a:rPr>
              <a:t>Co-artem as the first line drug for malaria;</a:t>
            </a:r>
          </a:p>
          <a:p>
            <a:pPr lvl="1" algn="just">
              <a:lnSpc>
                <a:spcPct val="90000"/>
              </a:lnSpc>
            </a:pPr>
            <a:r>
              <a:rPr lang="en-US" altLang="en-US" sz="2400" b="1">
                <a:ea typeface="MS Mincho" pitchFamily="49" charset="-128"/>
              </a:rPr>
              <a:t>HIV/AIDS interventions (VCT, PMTCT, ART)</a:t>
            </a:r>
          </a:p>
          <a:p>
            <a:pPr lvl="1" algn="just">
              <a:lnSpc>
                <a:spcPct val="90000"/>
              </a:lnSpc>
            </a:pPr>
            <a:r>
              <a:rPr lang="en-US" altLang="en-US" sz="2400" b="1">
                <a:ea typeface="MS Mincho" pitchFamily="49" charset="-128"/>
              </a:rPr>
              <a:t>Residual indoor spraying for malaria;</a:t>
            </a:r>
          </a:p>
          <a:p>
            <a:pPr lvl="1" algn="just">
              <a:lnSpc>
                <a:spcPct val="90000"/>
              </a:lnSpc>
            </a:pPr>
            <a:r>
              <a:rPr lang="en-US" altLang="en-US" sz="2400" b="1">
                <a:ea typeface="MS Mincho" pitchFamily="49" charset="-128"/>
              </a:rPr>
              <a:t>DPT+ Hib vaccines</a:t>
            </a:r>
          </a:p>
          <a:p>
            <a:pPr algn="just">
              <a:lnSpc>
                <a:spcPct val="90000"/>
              </a:lnSpc>
            </a:pPr>
            <a:r>
              <a:rPr lang="en-US" altLang="en-US" sz="2800" b="1">
                <a:ea typeface="MS Mincho" pitchFamily="49" charset="-128"/>
              </a:rPr>
              <a:t>Currently these are supported through</a:t>
            </a:r>
          </a:p>
          <a:p>
            <a:pPr lvl="1" algn="just">
              <a:lnSpc>
                <a:spcPct val="90000"/>
              </a:lnSpc>
            </a:pPr>
            <a:r>
              <a:rPr lang="en-US" altLang="en-US" sz="2400" b="1">
                <a:ea typeface="MS Mincho" pitchFamily="49" charset="-128"/>
              </a:rPr>
              <a:t>Global Funds</a:t>
            </a:r>
          </a:p>
          <a:p>
            <a:pPr lvl="1" algn="just">
              <a:lnSpc>
                <a:spcPct val="90000"/>
              </a:lnSpc>
            </a:pPr>
            <a:r>
              <a:rPr lang="en-US" altLang="en-US" sz="2400" b="1">
                <a:ea typeface="MS Mincho" pitchFamily="49" charset="-128"/>
              </a:rPr>
              <a:t>Multilateral organizations</a:t>
            </a:r>
          </a:p>
          <a:p>
            <a:pPr lvl="1" algn="just">
              <a:lnSpc>
                <a:spcPct val="90000"/>
              </a:lnSpc>
            </a:pPr>
            <a:r>
              <a:rPr lang="en-US" altLang="en-US" sz="2400" b="1">
                <a:ea typeface="MS Mincho" pitchFamily="49" charset="-128"/>
              </a:rPr>
              <a:t>Pepfar</a:t>
            </a:r>
          </a:p>
          <a:p>
            <a:pPr>
              <a:lnSpc>
                <a:spcPct val="90000"/>
              </a:lnSpc>
            </a:pPr>
            <a:endParaRPr lang="en-US" altLang="en-US" sz="28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b="1" u="sng"/>
              <a:t>One Bullet is Too Costly</a:t>
            </a:r>
          </a:p>
        </p:txBody>
      </p:sp>
      <p:sp>
        <p:nvSpPr>
          <p:cNvPr id="51203" name="Rectangle 3"/>
          <p:cNvSpPr>
            <a:spLocks noGrp="1" noChangeArrowheads="1"/>
          </p:cNvSpPr>
          <p:nvPr>
            <p:ph type="body" idx="1"/>
          </p:nvPr>
        </p:nvSpPr>
        <p:spPr>
          <a:xfrm>
            <a:off x="457200" y="1600200"/>
            <a:ext cx="8229600" cy="5105400"/>
          </a:xfrm>
        </p:spPr>
        <p:txBody>
          <a:bodyPr/>
          <a:lstStyle/>
          <a:p>
            <a:pPr>
              <a:lnSpc>
                <a:spcPct val="80000"/>
              </a:lnSpc>
            </a:pPr>
            <a:r>
              <a:rPr lang="en-US" altLang="en-US" sz="2800" b="1"/>
              <a:t>The costs of direct health costs are truly enormous.</a:t>
            </a:r>
          </a:p>
          <a:p>
            <a:pPr>
              <a:lnSpc>
                <a:spcPct val="80000"/>
              </a:lnSpc>
            </a:pPr>
            <a:r>
              <a:rPr lang="en-US" altLang="en-US" sz="2800" b="1"/>
              <a:t>Zambia’s health budget is USD $18/person/year</a:t>
            </a:r>
          </a:p>
          <a:p>
            <a:pPr>
              <a:lnSpc>
                <a:spcPct val="80000"/>
              </a:lnSpc>
            </a:pPr>
            <a:r>
              <a:rPr lang="en-US" altLang="en-US" sz="2800" b="1"/>
              <a:t>The costs of gun violence are varied:</a:t>
            </a:r>
          </a:p>
          <a:p>
            <a:pPr>
              <a:lnSpc>
                <a:spcPct val="80000"/>
              </a:lnSpc>
              <a:buFont typeface="Wingdings" panose="05000000000000000000" pitchFamily="2" charset="2"/>
              <a:buNone/>
            </a:pPr>
            <a:r>
              <a:rPr lang="en-US" altLang="en-US" sz="2800" b="1"/>
              <a:t>		* </a:t>
            </a:r>
            <a:r>
              <a:rPr lang="en-US" altLang="en-US" sz="2800" b="1" u="sng"/>
              <a:t>Physical costs</a:t>
            </a:r>
            <a:r>
              <a:rPr lang="en-US" altLang="en-US" sz="2800" b="1"/>
              <a:t> - disability, eyesight loss. 	</a:t>
            </a:r>
          </a:p>
          <a:p>
            <a:pPr>
              <a:lnSpc>
                <a:spcPct val="80000"/>
              </a:lnSpc>
              <a:buFont typeface="Wingdings" panose="05000000000000000000" pitchFamily="2" charset="2"/>
              <a:buNone/>
            </a:pPr>
            <a:r>
              <a:rPr lang="en-US" altLang="en-US" sz="2800" b="1"/>
              <a:t>		* </a:t>
            </a:r>
            <a:r>
              <a:rPr lang="en-US" altLang="en-US" sz="2800" b="1" u="sng"/>
              <a:t>Social costs</a:t>
            </a:r>
            <a:r>
              <a:rPr lang="en-US" altLang="en-US" sz="2800" b="1"/>
              <a:t>, i.e. dependence, identity crisis arising from changed status</a:t>
            </a:r>
          </a:p>
          <a:p>
            <a:pPr>
              <a:lnSpc>
                <a:spcPct val="80000"/>
              </a:lnSpc>
              <a:buFont typeface="Wingdings" panose="05000000000000000000" pitchFamily="2" charset="2"/>
              <a:buNone/>
            </a:pPr>
            <a:r>
              <a:rPr lang="en-US" altLang="en-US" sz="2800" b="1"/>
              <a:t>		* </a:t>
            </a:r>
            <a:r>
              <a:rPr lang="en-US" altLang="en-US" sz="2800" b="1" u="sng"/>
              <a:t>Economic costs</a:t>
            </a:r>
            <a:r>
              <a:rPr lang="en-US" altLang="en-US" sz="2800" b="1"/>
              <a:t> - arising from medical costs, mental health costs quality of life costs among other things.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b="1" u="sng"/>
              <a:t>FURTHER COSTS</a:t>
            </a:r>
          </a:p>
        </p:txBody>
      </p:sp>
      <p:sp>
        <p:nvSpPr>
          <p:cNvPr id="52227" name="Rectangle 3"/>
          <p:cNvSpPr>
            <a:spLocks noGrp="1" noChangeArrowheads="1"/>
          </p:cNvSpPr>
          <p:nvPr>
            <p:ph type="body" idx="1"/>
          </p:nvPr>
        </p:nvSpPr>
        <p:spPr/>
        <p:txBody>
          <a:bodyPr/>
          <a:lstStyle/>
          <a:p>
            <a:pPr>
              <a:lnSpc>
                <a:spcPct val="90000"/>
              </a:lnSpc>
            </a:pPr>
            <a:r>
              <a:rPr lang="en-US" altLang="en-US" b="1"/>
              <a:t>Hiring of security agents for protection of persons and property arising from fear of being attacked by armed elements.</a:t>
            </a:r>
          </a:p>
          <a:p>
            <a:pPr>
              <a:lnSpc>
                <a:spcPct val="90000"/>
              </a:lnSpc>
            </a:pPr>
            <a:r>
              <a:rPr lang="en-US" altLang="en-US" b="1"/>
              <a:t>Erection of perimeter walls around premises.</a:t>
            </a:r>
          </a:p>
          <a:p>
            <a:pPr>
              <a:lnSpc>
                <a:spcPct val="90000"/>
              </a:lnSpc>
            </a:pPr>
            <a:r>
              <a:rPr lang="en-US" altLang="en-US" b="1"/>
              <a:t>Creation of a culture of violence.</a:t>
            </a:r>
          </a:p>
          <a:p>
            <a:pPr>
              <a:lnSpc>
                <a:spcPct val="90000"/>
              </a:lnSpc>
            </a:pPr>
            <a:r>
              <a:rPr lang="en-US" altLang="en-US" b="1"/>
              <a:t>Scaring  off investors.</a:t>
            </a:r>
          </a:p>
          <a:p>
            <a:pPr>
              <a:lnSpc>
                <a:spcPct val="90000"/>
              </a:lnSpc>
            </a:pPr>
            <a:r>
              <a:rPr lang="en-US" altLang="en-US" b="1"/>
              <a:t>Increased policing costs.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b="1"/>
              <a:t>ONE CONCLUSION</a:t>
            </a:r>
          </a:p>
        </p:txBody>
      </p:sp>
      <p:sp>
        <p:nvSpPr>
          <p:cNvPr id="53251" name="Rectangle 3"/>
          <p:cNvSpPr>
            <a:spLocks noGrp="1" noChangeArrowheads="1"/>
          </p:cNvSpPr>
          <p:nvPr>
            <p:ph type="body" idx="1"/>
          </p:nvPr>
        </p:nvSpPr>
        <p:spPr/>
        <p:txBody>
          <a:bodyPr/>
          <a:lstStyle/>
          <a:p>
            <a:pPr algn="ctr">
              <a:buFont typeface="Wingdings" panose="05000000000000000000" pitchFamily="2" charset="2"/>
              <a:buNone/>
            </a:pPr>
            <a:r>
              <a:rPr lang="en-US" altLang="en-US" sz="2800" b="1"/>
              <a:t>Medical community - Get Involved! </a:t>
            </a:r>
          </a:p>
          <a:p>
            <a:pPr>
              <a:buFont typeface="Wingdings" panose="05000000000000000000" pitchFamily="2" charset="2"/>
              <a:buNone/>
            </a:pPr>
            <a:r>
              <a:rPr lang="en-US" altLang="en-US" sz="2800" b="1"/>
              <a:t>Help:</a:t>
            </a:r>
          </a:p>
          <a:p>
            <a:r>
              <a:rPr lang="en-US" altLang="en-US" sz="2800" b="1"/>
              <a:t>Stop One Bullet From Being Fired. </a:t>
            </a:r>
          </a:p>
          <a:p>
            <a:r>
              <a:rPr lang="en-US" altLang="en-US" sz="2800" b="1"/>
              <a:t>Join The Call For An Arms Trade Treaty.</a:t>
            </a:r>
          </a:p>
          <a:p>
            <a:r>
              <a:rPr lang="en-US" altLang="en-US" sz="2800" b="1"/>
              <a:t>Support The Implementation Of The SADC Protocol.</a:t>
            </a:r>
          </a:p>
          <a:p>
            <a:r>
              <a:rPr lang="en-US" altLang="en-US" sz="2800" b="1"/>
              <a:t>Support Stricter National Gun Laws.</a:t>
            </a:r>
          </a:p>
          <a:p>
            <a:r>
              <a:rPr lang="en-US" altLang="en-US" sz="2800" b="1"/>
              <a:t>Educate Colleagues About The Urgent Need To Stop Gun Violence</a:t>
            </a:r>
            <a:r>
              <a:rPr lang="en-US" altLang="en-US" sz="280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3800" b="1">
                <a:solidFill>
                  <a:schemeClr val="tx1"/>
                </a:solidFill>
                <a:cs typeface="Times New Roman" panose="02020603050405020304" pitchFamily="18" charset="0"/>
              </a:rPr>
              <a:t/>
            </a:r>
            <a:br>
              <a:rPr lang="en-US" altLang="en-US" sz="3800" b="1">
                <a:solidFill>
                  <a:schemeClr val="tx1"/>
                </a:solidFill>
                <a:cs typeface="Times New Roman" panose="02020603050405020304" pitchFamily="18" charset="0"/>
              </a:rPr>
            </a:br>
            <a:r>
              <a:rPr lang="en-US" altLang="en-US" sz="3800" b="1">
                <a:solidFill>
                  <a:schemeClr val="tx1"/>
                </a:solidFill>
                <a:cs typeface="Times New Roman" panose="02020603050405020304" pitchFamily="18" charset="0"/>
              </a:rPr>
              <a:t>Acknowledgements</a:t>
            </a:r>
            <a:r>
              <a:rPr lang="en-US" altLang="en-US" sz="3800">
                <a:solidFill>
                  <a:schemeClr val="tx1"/>
                </a:solidFill>
                <a:cs typeface="Times New Roman" panose="02020603050405020304" pitchFamily="18" charset="0"/>
              </a:rPr>
              <a:t/>
            </a:r>
            <a:br>
              <a:rPr lang="en-US" altLang="en-US" sz="3800">
                <a:solidFill>
                  <a:schemeClr val="tx1"/>
                </a:solidFill>
                <a:cs typeface="Times New Roman" panose="02020603050405020304" pitchFamily="18" charset="0"/>
              </a:rPr>
            </a:br>
            <a:endParaRPr lang="en-US" altLang="en-US" sz="3800">
              <a:solidFill>
                <a:schemeClr val="tx1"/>
              </a:solidFill>
              <a:cs typeface="Times New Roman" panose="02020603050405020304" pitchFamily="18" charset="0"/>
            </a:endParaRPr>
          </a:p>
        </p:txBody>
      </p:sp>
      <p:sp>
        <p:nvSpPr>
          <p:cNvPr id="56323" name="Text Box 3"/>
          <p:cNvSpPr txBox="1">
            <a:spLocks noChangeArrowheads="1"/>
          </p:cNvSpPr>
          <p:nvPr/>
        </p:nvSpPr>
        <p:spPr bwMode="auto">
          <a:xfrm>
            <a:off x="533400" y="1676400"/>
            <a:ext cx="8458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cs typeface="Times New Roman" panose="02020603050405020304" pitchFamily="18" charset="0"/>
            </a:endParaRPr>
          </a:p>
          <a:p>
            <a:pPr>
              <a:spcBef>
                <a:spcPct val="50000"/>
              </a:spcBef>
            </a:pPr>
            <a:r>
              <a:rPr lang="en-US" altLang="en-US" b="1"/>
              <a:t>We thank the following funders for supporting this work:</a:t>
            </a:r>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6019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b="1"/>
              <a:t>MAP OF ZAMBIA</a:t>
            </a:r>
            <a:endParaRPr lang="en-US" altLang="en-US"/>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943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b="1"/>
              <a:t>MAP OF AFRICA SHOWING ZAMBIA`S LOCATION</a:t>
            </a:r>
            <a:endParaRPr lang="en-US" altLang="en-US"/>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60538"/>
            <a:ext cx="6019800"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Line 5"/>
          <p:cNvSpPr>
            <a:spLocks noChangeShapeType="1"/>
          </p:cNvSpPr>
          <p:nvPr/>
        </p:nvSpPr>
        <p:spPr bwMode="auto">
          <a:xfrm>
            <a:off x="3124200" y="4953000"/>
            <a:ext cx="21336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ltLang="en-US"/>
          </a:p>
        </p:txBody>
      </p:sp>
      <p:sp>
        <p:nvSpPr>
          <p:cNvPr id="49155" name="Rectangle 3"/>
          <p:cNvSpPr>
            <a:spLocks noGrp="1" noChangeArrowheads="1"/>
          </p:cNvSpPr>
          <p:nvPr>
            <p:ph type="body" idx="1"/>
          </p:nvPr>
        </p:nvSpPr>
        <p:spPr>
          <a:xfrm>
            <a:off x="457200" y="609600"/>
            <a:ext cx="8229600" cy="5521325"/>
          </a:xfrm>
        </p:spPr>
        <p:txBody>
          <a:bodyPr/>
          <a:lstStyle/>
          <a:p>
            <a:pPr>
              <a:buFont typeface="Wingdings" panose="05000000000000000000" pitchFamily="2" charset="2"/>
              <a:buNone/>
            </a:pPr>
            <a:r>
              <a:rPr lang="en-US" altLang="en-US"/>
              <a:t>  </a:t>
            </a:r>
            <a:r>
              <a:rPr lang="en-US" altLang="en-US" sz="3600" b="1">
                <a:solidFill>
                  <a:schemeClr val="tx2"/>
                </a:solidFill>
              </a:rPr>
              <a:t>Firearms-related violence is not considered as a public health issue in the same way HIV/AIDS, Malaria, Tuberculosis, malnutrition, among others are.  </a:t>
            </a:r>
          </a:p>
          <a:p>
            <a:pPr>
              <a:buFont typeface="Wingdings" panose="05000000000000000000" pitchFamily="2" charset="2"/>
              <a:buNone/>
            </a:pPr>
            <a:endParaRPr lang="en-US" altLang="en-US" sz="3600" b="1">
              <a:solidFill>
                <a:schemeClr val="tx2"/>
              </a:solidFill>
            </a:endParaRPr>
          </a:p>
          <a:p>
            <a:pPr>
              <a:buFont typeface="Wingdings" panose="05000000000000000000" pitchFamily="2" charset="2"/>
              <a:buNone/>
            </a:pPr>
            <a:r>
              <a:rPr lang="en-US" altLang="en-US" sz="3600" b="1">
                <a:solidFill>
                  <a:schemeClr val="tx2"/>
                </a:solidFill>
              </a:rPr>
              <a:t>  In Zambia, this scourge is discussed as a security and criminal justice issue.</a:t>
            </a:r>
            <a:r>
              <a:rPr lang="en-US" altLang="en-US" sz="3600" b="1"/>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3800"/>
              <a:t/>
            </a:r>
            <a:br>
              <a:rPr lang="en-US" altLang="en-US" sz="3800"/>
            </a:br>
            <a:r>
              <a:rPr lang="en-US" altLang="en-US" sz="3800"/>
              <a:t/>
            </a:r>
            <a:br>
              <a:rPr lang="en-US" altLang="en-US" sz="3800"/>
            </a:br>
            <a:endParaRPr lang="en-US" altLang="en-US" sz="3800"/>
          </a:p>
        </p:txBody>
      </p:sp>
      <p:sp>
        <p:nvSpPr>
          <p:cNvPr id="50179" name="Rectangle 3"/>
          <p:cNvSpPr>
            <a:spLocks noGrp="1" noChangeArrowheads="1"/>
          </p:cNvSpPr>
          <p:nvPr>
            <p:ph type="body" sz="half" idx="1"/>
          </p:nvPr>
        </p:nvSpPr>
        <p:spPr/>
        <p:txBody>
          <a:bodyPr/>
          <a:lstStyle/>
          <a:p>
            <a:pPr>
              <a:lnSpc>
                <a:spcPct val="90000"/>
              </a:lnSpc>
              <a:buFont typeface="Wingdings" panose="05000000000000000000" pitchFamily="2" charset="2"/>
              <a:buNone/>
            </a:pPr>
            <a:r>
              <a:rPr lang="en-US" altLang="en-US" sz="2400"/>
              <a:t>   </a:t>
            </a:r>
            <a:r>
              <a:rPr lang="en-US" altLang="en-US" sz="2400" b="1">
                <a:solidFill>
                  <a:schemeClr val="tx2"/>
                </a:solidFill>
              </a:rPr>
              <a:t>The following “One Bullet Stories” of gunshot victims at a Lusaka hospital prove that small arms </a:t>
            </a:r>
            <a:r>
              <a:rPr lang="en-US" altLang="en-US" sz="2400" b="1" i="1">
                <a:solidFill>
                  <a:schemeClr val="tx2"/>
                </a:solidFill>
              </a:rPr>
              <a:t>are</a:t>
            </a:r>
            <a:r>
              <a:rPr lang="en-US" altLang="en-US" sz="2400" b="1">
                <a:solidFill>
                  <a:schemeClr val="tx2"/>
                </a:solidFill>
              </a:rPr>
              <a:t> a public health threat in Zambia.</a:t>
            </a:r>
          </a:p>
          <a:p>
            <a:pPr>
              <a:lnSpc>
                <a:spcPct val="90000"/>
              </a:lnSpc>
              <a:buFont typeface="Wingdings" panose="05000000000000000000" pitchFamily="2" charset="2"/>
              <a:buNone/>
            </a:pPr>
            <a:endParaRPr lang="en-US" altLang="en-US" sz="2400" b="1">
              <a:solidFill>
                <a:schemeClr val="tx2"/>
              </a:solidFill>
            </a:endParaRPr>
          </a:p>
          <a:p>
            <a:pPr>
              <a:lnSpc>
                <a:spcPct val="90000"/>
              </a:lnSpc>
              <a:buFont typeface="Wingdings" panose="05000000000000000000" pitchFamily="2" charset="2"/>
              <a:buNone/>
            </a:pPr>
            <a:r>
              <a:rPr lang="en-US" altLang="en-US" sz="2400" b="1">
                <a:solidFill>
                  <a:schemeClr val="tx2"/>
                </a:solidFill>
              </a:rPr>
              <a:t>    The medical community needs to become involved to help stop the injuries and deaths.</a:t>
            </a:r>
          </a:p>
        </p:txBody>
      </p:sp>
      <p:pic>
        <p:nvPicPr>
          <p:cNvPr id="50180"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19363"/>
            <a:ext cx="4038600" cy="26924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800"/>
              <a:t>Surgical  visits to the University Teaching Hospital in Lusaka</a:t>
            </a:r>
          </a:p>
        </p:txBody>
      </p:sp>
      <p:sp>
        <p:nvSpPr>
          <p:cNvPr id="9219" name="Rectangle 3"/>
          <p:cNvSpPr>
            <a:spLocks noGrp="1" noChangeArrowheads="1"/>
          </p:cNvSpPr>
          <p:nvPr>
            <p:ph type="body" idx="1"/>
          </p:nvPr>
        </p:nvSpPr>
        <p:spPr/>
        <p:txBody>
          <a:bodyPr/>
          <a:lstStyle/>
          <a:p>
            <a:r>
              <a:rPr lang="en-US" altLang="en-US" sz="2800"/>
              <a:t>The UTH has five general surgical wards &amp;</a:t>
            </a:r>
          </a:p>
          <a:p>
            <a:pPr>
              <a:buFont typeface="Wingdings" panose="05000000000000000000" pitchFamily="2" charset="2"/>
              <a:buNone/>
            </a:pPr>
            <a:r>
              <a:rPr lang="en-US" altLang="en-US" sz="2800"/>
              <a:t> 7 surgical subspecialties. </a:t>
            </a:r>
          </a:p>
          <a:p>
            <a:r>
              <a:rPr lang="en-US" altLang="en-US" sz="2800"/>
              <a:t>Cases profiled  give a flavour and extent of the problem (1998-2002).</a:t>
            </a:r>
          </a:p>
          <a:p>
            <a:r>
              <a:rPr lang="en-US" altLang="en-US" sz="2800"/>
              <a:t>UTH sees about 1/3 of gunshot incidents  Lusaka.</a:t>
            </a:r>
          </a:p>
          <a:p>
            <a:r>
              <a:rPr lang="en-US" altLang="en-US" sz="2800"/>
              <a:t>Some cases are not admitted to the wards.</a:t>
            </a:r>
          </a:p>
          <a:p>
            <a:r>
              <a:rPr lang="en-US" altLang="en-US" sz="2800"/>
              <a:t>Other gunshot injuries seen in private health units.</a:t>
            </a:r>
          </a:p>
          <a:p>
            <a:pPr>
              <a:buFont typeface="Wingdings" panose="05000000000000000000" pitchFamily="2" charset="2"/>
              <a:buNone/>
            </a:pPr>
            <a:endParaRPr lang="en-US" alt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200"/>
              <a:t>SOME ILLUSTRATIVE CASES</a:t>
            </a:r>
            <a:r>
              <a:rPr lang="en-US" altLang="en-US" sz="3800"/>
              <a:t/>
            </a:r>
            <a:br>
              <a:rPr lang="en-US" altLang="en-US" sz="3800"/>
            </a:br>
            <a:r>
              <a:rPr lang="en-US" altLang="en-US" sz="3800" b="1" u="sng"/>
              <a:t>Case#1</a:t>
            </a:r>
          </a:p>
        </p:txBody>
      </p:sp>
      <p:sp>
        <p:nvSpPr>
          <p:cNvPr id="14339" name="Rectangle 3"/>
          <p:cNvSpPr>
            <a:spLocks noGrp="1" noChangeArrowheads="1"/>
          </p:cNvSpPr>
          <p:nvPr>
            <p:ph type="body" idx="1"/>
          </p:nvPr>
        </p:nvSpPr>
        <p:spPr>
          <a:xfrm>
            <a:off x="381000" y="1447800"/>
            <a:ext cx="8610600" cy="5140325"/>
          </a:xfrm>
        </p:spPr>
        <p:txBody>
          <a:bodyPr/>
          <a:lstStyle/>
          <a:p>
            <a:r>
              <a:rPr lang="en-US" altLang="en-US" sz="2800" b="1"/>
              <a:t>Male/13 Years, sustained gun shot wounds to the face. </a:t>
            </a:r>
          </a:p>
          <a:p>
            <a:r>
              <a:rPr lang="en-US" altLang="en-US" sz="2800" b="1"/>
              <a:t> AK47 used in felony-from DRC (police)</a:t>
            </a:r>
          </a:p>
          <a:p>
            <a:r>
              <a:rPr lang="en-US" altLang="en-US" sz="2800" b="1"/>
              <a:t>Reconstructive surgery, a tracheotomy, gastrostomy, 3 units of blood, intensive care unit ventilatory support.</a:t>
            </a:r>
          </a:p>
          <a:p>
            <a:r>
              <a:rPr lang="en-US" altLang="en-US" sz="2800" b="1"/>
              <a:t>Spent 14 days in hospital.</a:t>
            </a:r>
          </a:p>
          <a:p>
            <a:r>
              <a:rPr lang="en-US" altLang="en-US" sz="2800" b="1"/>
              <a:t>Needed 16 weeks follow-up.</a:t>
            </a:r>
          </a:p>
          <a:p>
            <a:r>
              <a:rPr lang="en-US" altLang="en-US" sz="2800" b="1" u="sng">
                <a:solidFill>
                  <a:srgbClr val="FF3300"/>
                </a:solidFill>
              </a:rPr>
              <a:t>Cost health care system US$ 3000.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990600" y="1752600"/>
            <a:ext cx="6934200" cy="4622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6A5"/>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rtain Call">
  <a:themeElements>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A05AF1CD45847982AF5FBAF63CCAF" ma:contentTypeVersion="8" ma:contentTypeDescription="Create a new document." ma:contentTypeScope="" ma:versionID="134000ec83bcde2b153cc69d84602282">
  <xsd:schema xmlns:xsd="http://www.w3.org/2001/XMLSchema" xmlns:xs="http://www.w3.org/2001/XMLSchema" xmlns:p="http://schemas.microsoft.com/office/2006/metadata/properties" xmlns:ns2="3d15ebd8-a884-4430-90c4-28bfb3cd8a83" xmlns:ns3="373bb2ed-077a-4d8b-ae39-abcce3a0e637" targetNamespace="http://schemas.microsoft.com/office/2006/metadata/properties" ma:root="true" ma:fieldsID="8e24e39ad717d13efd4cb2ca253f066f" ns2:_="" ns3:_="">
    <xsd:import namespace="3d15ebd8-a884-4430-90c4-28bfb3cd8a83"/>
    <xsd:import namespace="373bb2ed-077a-4d8b-ae39-abcce3a0e6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5ebd8-a884-4430-90c4-28bfb3cd8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3bb2ed-077a-4d8b-ae39-abcce3a0e63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B6500D-B6F7-4DF4-A5EC-06AC2CC26AD7}">
  <ds:schemaRefs>
    <ds:schemaRef ds:uri="http://schemas.microsoft.com/sharepoint/v3/contenttype/forms"/>
  </ds:schemaRefs>
</ds:datastoreItem>
</file>

<file path=customXml/itemProps2.xml><?xml version="1.0" encoding="utf-8"?>
<ds:datastoreItem xmlns:ds="http://schemas.openxmlformats.org/officeDocument/2006/customXml" ds:itemID="{90486960-617E-4BEF-A5A1-9C08F7429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5ebd8-a884-4430-90c4-28bfb3cd8a83"/>
    <ds:schemaRef ds:uri="373bb2ed-077a-4d8b-ae39-abcce3a0e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3565B-7C0F-45A7-9316-925EE85D44C1}">
  <ds:schemaRefs>
    <ds:schemaRef ds:uri="http://purl.org/dc/dcmitype/"/>
    <ds:schemaRef ds:uri="3d15ebd8-a884-4430-90c4-28bfb3cd8a83"/>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373bb2ed-077a-4d8b-ae39-abcce3a0e63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372</TotalTime>
  <Words>952</Words>
  <Application>Microsoft Office PowerPoint</Application>
  <PresentationFormat>On-screen Show (4:3)</PresentationFormat>
  <Paragraphs>117</Paragraphs>
  <Slides>28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Tahoma</vt:lpstr>
      <vt:lpstr>Times New Roman</vt:lpstr>
      <vt:lpstr>Wingdings</vt:lpstr>
      <vt:lpstr>Arial Black</vt:lpstr>
      <vt:lpstr>Impact</vt:lpstr>
      <vt:lpstr>Haettenschweiler</vt:lpstr>
      <vt:lpstr>Century Gothic</vt:lpstr>
      <vt:lpstr>MS Mincho</vt:lpstr>
      <vt:lpstr>Curtain Call</vt:lpstr>
      <vt:lpstr>Adobe Photoshop Image</vt:lpstr>
      <vt:lpstr>     One Bullet Story  series The Socio-economic Impacts of Firearm Violence in  Lusaka, Zambia</vt:lpstr>
      <vt:lpstr>       Presented by:      Dr Robert E Mtonga       International Physicians for the       Prevention Of Nuclear War,  IPPNW/Zambia  </vt:lpstr>
      <vt:lpstr>MAP OF ZAMBIA</vt:lpstr>
      <vt:lpstr>MAP OF AFRICA SHOWING ZAMBIA`S LOCATION</vt:lpstr>
      <vt:lpstr>PowerPoint Presentation</vt:lpstr>
      <vt:lpstr>  </vt:lpstr>
      <vt:lpstr>Surgical  visits to the University Teaching Hospital in Lusaka</vt:lpstr>
      <vt:lpstr>SOME ILLUSTRATIVE CASES Case#1</vt:lpstr>
      <vt:lpstr>PowerPoint Presentation</vt:lpstr>
      <vt:lpstr>PowerPoint Presentation</vt:lpstr>
      <vt:lpstr>PowerPoint Presentation</vt:lpstr>
      <vt:lpstr>PowerPoint Presentation</vt:lpstr>
      <vt:lpstr>Case # 2</vt:lpstr>
      <vt:lpstr>Case #3</vt:lpstr>
      <vt:lpstr>Case #4</vt:lpstr>
      <vt:lpstr>  Case # 5 </vt:lpstr>
      <vt:lpstr>Case #6</vt:lpstr>
      <vt:lpstr>PowerPoint Presentation</vt:lpstr>
      <vt:lpstr>PowerPoint Presentation</vt:lpstr>
      <vt:lpstr>PowerPoint Presentation</vt:lpstr>
      <vt:lpstr>PowerPoint Presentation</vt:lpstr>
      <vt:lpstr>Contextual Issues   </vt:lpstr>
      <vt:lpstr>The Resource Envelope</vt:lpstr>
      <vt:lpstr>The Resource Envelope</vt:lpstr>
      <vt:lpstr>One Bullet is Too Costly</vt:lpstr>
      <vt:lpstr>FURTHER COSTS</vt:lpstr>
      <vt:lpstr>ONE CONCLUSION</vt:lpstr>
      <vt:lpstr> Acknowledgements </vt:lpstr>
    </vt:vector>
  </TitlesOfParts>
  <Company>Nosmas Imports&amp; Suppliers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SOCIO-ECONOMIC IMPACTS OF FIREARM VIOLENCE IN LUSAKA</dc:title>
  <dc:creator>Sam</dc:creator>
  <cp:lastModifiedBy>Maria Valenti</cp:lastModifiedBy>
  <cp:revision>18</cp:revision>
  <dcterms:created xsi:type="dcterms:W3CDTF">2004-08-01T04:28:36Z</dcterms:created>
  <dcterms:modified xsi:type="dcterms:W3CDTF">2020-07-17T19:06:13Z</dcterms:modified>
</cp:coreProperties>
</file>