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1"/>
  </p:notesMasterIdLst>
  <p:handoutMasterIdLst>
    <p:handoutMasterId r:id="rId32"/>
  </p:handoutMasterIdLst>
  <p:sldIdLst>
    <p:sldId id="300" r:id="rId2"/>
    <p:sldId id="298" r:id="rId3"/>
    <p:sldId id="261" r:id="rId4"/>
    <p:sldId id="287" r:id="rId5"/>
    <p:sldId id="286" r:id="rId6"/>
    <p:sldId id="262" r:id="rId7"/>
    <p:sldId id="263" r:id="rId8"/>
    <p:sldId id="264" r:id="rId9"/>
    <p:sldId id="265" r:id="rId10"/>
    <p:sldId id="266" r:id="rId11"/>
    <p:sldId id="293" r:id="rId12"/>
    <p:sldId id="294" r:id="rId13"/>
    <p:sldId id="296" r:id="rId14"/>
    <p:sldId id="295" r:id="rId15"/>
    <p:sldId id="267" r:id="rId16"/>
    <p:sldId id="297" r:id="rId17"/>
    <p:sldId id="268" r:id="rId18"/>
    <p:sldId id="269" r:id="rId19"/>
    <p:sldId id="270" r:id="rId20"/>
    <p:sldId id="271" r:id="rId21"/>
    <p:sldId id="272" r:id="rId22"/>
    <p:sldId id="273" r:id="rId23"/>
    <p:sldId id="284" r:id="rId24"/>
    <p:sldId id="285" r:id="rId25"/>
    <p:sldId id="288" r:id="rId26"/>
    <p:sldId id="290" r:id="rId27"/>
    <p:sldId id="291" r:id="rId28"/>
    <p:sldId id="299" r:id="rId29"/>
    <p:sldId id="292" r:id="rId30"/>
  </p:sldIdLst>
  <p:sldSz cx="9144000" cy="6858000" type="letter"/>
  <p:notesSz cx="6858000" cy="9144000"/>
  <p:defaultTextStyle>
    <a:defPPr>
      <a:defRPr lang="en-GB"/>
    </a:defPPr>
    <a:lvl1pPr algn="l" defTabSz="457200" rtl="0" fontAlgn="base">
      <a:spcBef>
        <a:spcPct val="0"/>
      </a:spcBef>
      <a:spcAft>
        <a:spcPct val="0"/>
      </a:spcAft>
      <a:defRPr kern="1200">
        <a:solidFill>
          <a:schemeClr val="bg1"/>
        </a:solidFill>
        <a:latin typeface="Arial" charset="0"/>
        <a:ea typeface="MS Gothic" charset="0"/>
        <a:cs typeface="MS Gothic" charset="0"/>
      </a:defRPr>
    </a:lvl1pPr>
    <a:lvl2pPr marL="457200" algn="l" defTabSz="457200" rtl="0" fontAlgn="base">
      <a:spcBef>
        <a:spcPct val="0"/>
      </a:spcBef>
      <a:spcAft>
        <a:spcPct val="0"/>
      </a:spcAft>
      <a:defRPr kern="1200">
        <a:solidFill>
          <a:schemeClr val="bg1"/>
        </a:solidFill>
        <a:latin typeface="Arial" charset="0"/>
        <a:ea typeface="MS Gothic" charset="0"/>
        <a:cs typeface="MS Gothic" charset="0"/>
      </a:defRPr>
    </a:lvl2pPr>
    <a:lvl3pPr marL="914400" algn="l" defTabSz="457200" rtl="0" fontAlgn="base">
      <a:spcBef>
        <a:spcPct val="0"/>
      </a:spcBef>
      <a:spcAft>
        <a:spcPct val="0"/>
      </a:spcAft>
      <a:defRPr kern="1200">
        <a:solidFill>
          <a:schemeClr val="bg1"/>
        </a:solidFill>
        <a:latin typeface="Arial" charset="0"/>
        <a:ea typeface="MS Gothic" charset="0"/>
        <a:cs typeface="MS Gothic" charset="0"/>
      </a:defRPr>
    </a:lvl3pPr>
    <a:lvl4pPr marL="1371600" algn="l" defTabSz="457200" rtl="0" fontAlgn="base">
      <a:spcBef>
        <a:spcPct val="0"/>
      </a:spcBef>
      <a:spcAft>
        <a:spcPct val="0"/>
      </a:spcAft>
      <a:defRPr kern="1200">
        <a:solidFill>
          <a:schemeClr val="bg1"/>
        </a:solidFill>
        <a:latin typeface="Arial" charset="0"/>
        <a:ea typeface="MS Gothic" charset="0"/>
        <a:cs typeface="MS Gothic" charset="0"/>
      </a:defRPr>
    </a:lvl4pPr>
    <a:lvl5pPr marL="1828800" algn="l" defTabSz="457200" rtl="0" fontAlgn="base">
      <a:spcBef>
        <a:spcPct val="0"/>
      </a:spcBef>
      <a:spcAft>
        <a:spcPct val="0"/>
      </a:spcAft>
      <a:defRPr kern="1200">
        <a:solidFill>
          <a:schemeClr val="bg1"/>
        </a:solidFill>
        <a:latin typeface="Arial" charset="0"/>
        <a:ea typeface="MS Gothic" charset="0"/>
        <a:cs typeface="MS Gothic" charset="0"/>
      </a:defRPr>
    </a:lvl5pPr>
    <a:lvl6pPr marL="2286000" algn="l" defTabSz="457200" rtl="0" eaLnBrk="1" latinLnBrk="0" hangingPunct="1">
      <a:defRPr kern="1200">
        <a:solidFill>
          <a:schemeClr val="bg1"/>
        </a:solidFill>
        <a:latin typeface="Arial" charset="0"/>
        <a:ea typeface="MS Gothic" charset="0"/>
        <a:cs typeface="MS Gothic" charset="0"/>
      </a:defRPr>
    </a:lvl6pPr>
    <a:lvl7pPr marL="2743200" algn="l" defTabSz="457200" rtl="0" eaLnBrk="1" latinLnBrk="0" hangingPunct="1">
      <a:defRPr kern="1200">
        <a:solidFill>
          <a:schemeClr val="bg1"/>
        </a:solidFill>
        <a:latin typeface="Arial" charset="0"/>
        <a:ea typeface="MS Gothic" charset="0"/>
        <a:cs typeface="MS Gothic" charset="0"/>
      </a:defRPr>
    </a:lvl7pPr>
    <a:lvl8pPr marL="3200400" algn="l" defTabSz="457200" rtl="0" eaLnBrk="1" latinLnBrk="0" hangingPunct="1">
      <a:defRPr kern="1200">
        <a:solidFill>
          <a:schemeClr val="bg1"/>
        </a:solidFill>
        <a:latin typeface="Arial" charset="0"/>
        <a:ea typeface="MS Gothic" charset="0"/>
        <a:cs typeface="MS Gothic" charset="0"/>
      </a:defRPr>
    </a:lvl8pPr>
    <a:lvl9pPr marL="3657600" algn="l" defTabSz="457200" rtl="0" eaLnBrk="1" latinLnBrk="0" hangingPunct="1">
      <a:defRPr kern="1200">
        <a:solidFill>
          <a:schemeClr val="bg1"/>
        </a:solidFill>
        <a:latin typeface="Arial" charset="0"/>
        <a:ea typeface="MS Gothic" charset="0"/>
        <a:cs typeface="MS 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74" autoAdjust="0"/>
  </p:normalViewPr>
  <p:slideViewPr>
    <p:cSldViewPr>
      <p:cViewPr>
        <p:scale>
          <a:sx n="69" d="100"/>
          <a:sy n="69" d="100"/>
        </p:scale>
        <p:origin x="-1376" y="-2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7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lnSpc>
                <a:spcPct val="93000"/>
              </a:lnSpc>
              <a:buClr>
                <a:srgbClr val="000000"/>
              </a:buClr>
              <a:buSzPct val="100000"/>
              <a:buFont typeface="Arial" charset="0"/>
              <a:buNone/>
              <a:defRPr sz="1200">
                <a:latin typeface="Arial" charset="0"/>
                <a:ea typeface="MS Gothic" charset="0"/>
                <a:cs typeface="MS Gothic"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200"/>
            </a:lvl1pPr>
          </a:lstStyle>
          <a:p>
            <a:fld id="{7DD9354D-7307-1140-956D-29B743454D78}" type="datetimeFigureOut">
              <a:rPr lang="en-US"/>
              <a:pPr/>
              <a:t>7/9/20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lnSpc>
                <a:spcPct val="93000"/>
              </a:lnSpc>
              <a:buClr>
                <a:srgbClr val="000000"/>
              </a:buClr>
              <a:buSzPct val="100000"/>
              <a:buFont typeface="Arial" charset="0"/>
              <a:buNone/>
              <a:defRPr sz="1200">
                <a:latin typeface="Arial" charset="0"/>
                <a:ea typeface="MS Gothic" charset="0"/>
                <a:cs typeface="MS 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3000"/>
              </a:lnSpc>
              <a:buClr>
                <a:srgbClr val="000000"/>
              </a:buClr>
              <a:buSzPct val="100000"/>
              <a:buFont typeface="Arial" charset="0"/>
              <a:buNone/>
              <a:defRPr sz="1200"/>
            </a:lvl1pPr>
          </a:lstStyle>
          <a:p>
            <a:fld id="{D1643F06-BB8F-0B40-AF44-1149F0ECF40A}" type="slidenum">
              <a:rPr lang="en-US"/>
              <a:pPr/>
              <a:t>‹#›</a:t>
            </a:fld>
            <a:endParaRPr lang="en-US"/>
          </a:p>
        </p:txBody>
      </p:sp>
    </p:spTree>
    <p:extLst>
      <p:ext uri="{BB962C8B-B14F-4D97-AF65-F5344CB8AC3E}">
        <p14:creationId xmlns:p14="http://schemas.microsoft.com/office/powerpoint/2010/main" val="295091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panose="020B0604020202020204" pitchFamily="34" charset="0"/>
                <a:ea typeface="MS Gothic" panose="020B0609070205080204" pitchFamily="49" charset="-128"/>
              </a:defRPr>
            </a:lvl1pPr>
            <a:lvl2pPr marL="742950" indent="-285750" eaLnBrk="0" hangingPunct="0">
              <a:defRPr sz="2400">
                <a:solidFill>
                  <a:schemeClr val="bg1"/>
                </a:solidFill>
                <a:latin typeface="Arial" panose="020B0604020202020204" pitchFamily="34" charset="0"/>
                <a:ea typeface="MS Gothic" panose="020B0609070205080204" pitchFamily="49" charset="-128"/>
              </a:defRPr>
            </a:lvl2pPr>
            <a:lvl3pPr marL="1143000" indent="-228600" eaLnBrk="0" hangingPunct="0">
              <a:defRPr sz="2400">
                <a:solidFill>
                  <a:schemeClr val="bg1"/>
                </a:solidFill>
                <a:latin typeface="Arial" panose="020B0604020202020204" pitchFamily="34" charset="0"/>
                <a:ea typeface="MS Gothic" panose="020B0609070205080204" pitchFamily="49" charset="-128"/>
              </a:defRPr>
            </a:lvl3pPr>
            <a:lvl4pPr marL="1600200" indent="-228600" eaLnBrk="0" hangingPunct="0">
              <a:defRPr sz="2400">
                <a:solidFill>
                  <a:schemeClr val="bg1"/>
                </a:solidFill>
                <a:latin typeface="Arial" panose="020B0604020202020204" pitchFamily="34" charset="0"/>
                <a:ea typeface="MS Gothic" panose="020B0609070205080204" pitchFamily="49" charset="-128"/>
              </a:defRPr>
            </a:lvl4pPr>
            <a:lvl5pPr marL="2057400" indent="-228600" eaLnBrk="0" hangingPunct="0">
              <a:defRPr sz="2400">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ea typeface="MS Gothic" panose="020B0609070205080204" pitchFamily="49" charset="-128"/>
              </a:defRPr>
            </a:lvl9pPr>
          </a:lstStyle>
          <a:p>
            <a:pPr eaLnBrk="1" hangingPunct="1">
              <a:lnSpc>
                <a:spcPct val="93000"/>
              </a:lnSpc>
              <a:buClr>
                <a:srgbClr val="000000"/>
              </a:buClr>
              <a:buSzPct val="100000"/>
              <a:buFont typeface="Arial" panose="020B0604020202020204" pitchFamily="34" charset="0"/>
              <a:buNone/>
              <a:defRPr/>
            </a:pPr>
            <a:endParaRPr lang="en-US" sz="1800" smtClean="0">
              <a:cs typeface="+mn-cs"/>
            </a:endParaRPr>
          </a:p>
        </p:txBody>
      </p:sp>
      <p:sp>
        <p:nvSpPr>
          <p:cNvPr id="13315" name="Text Box 2"/>
          <p:cNvSpPr txBox="1">
            <a:spLocks noChangeArrowheads="1"/>
          </p:cNvSpPr>
          <p:nvPr/>
        </p:nvSpPr>
        <p:spPr bwMode="auto">
          <a:xfrm>
            <a:off x="0" y="0"/>
            <a:ext cx="2971800" cy="460375"/>
          </a:xfrm>
          <a:prstGeom prst="rect">
            <a:avLst/>
          </a:prstGeom>
          <a:noFill/>
          <a:ln>
            <a:noFill/>
          </a:ln>
          <a:extLst/>
        </p:spPr>
        <p:txBody>
          <a:bodyPr wrap="none" anchor="ctr"/>
          <a:lstStyle>
            <a:lvl1pPr eaLnBrk="0" hangingPunct="0">
              <a:defRPr sz="2400">
                <a:solidFill>
                  <a:schemeClr val="bg1"/>
                </a:solidFill>
                <a:latin typeface="Arial" charset="0"/>
                <a:ea typeface="MS Gothic" charset="0"/>
                <a:cs typeface="MS Gothic" charset="0"/>
              </a:defRPr>
            </a:lvl1pPr>
            <a:lvl2pPr marL="742950" indent="-285750" eaLnBrk="0" hangingPunct="0">
              <a:defRPr sz="2400">
                <a:solidFill>
                  <a:schemeClr val="bg1"/>
                </a:solidFill>
                <a:latin typeface="Arial" charset="0"/>
                <a:ea typeface="MS Gothic" charset="0"/>
                <a:cs typeface="MS Gothic" charset="0"/>
              </a:defRPr>
            </a:lvl2pPr>
            <a:lvl3pPr marL="1143000" indent="-228600" eaLnBrk="0" hangingPunct="0">
              <a:defRPr sz="2400">
                <a:solidFill>
                  <a:schemeClr val="bg1"/>
                </a:solidFill>
                <a:latin typeface="Arial" charset="0"/>
                <a:ea typeface="MS Gothic" charset="0"/>
                <a:cs typeface="MS Gothic" charset="0"/>
              </a:defRPr>
            </a:lvl3pPr>
            <a:lvl4pPr marL="1600200" indent="-228600" eaLnBrk="0" hangingPunct="0">
              <a:defRPr sz="2400">
                <a:solidFill>
                  <a:schemeClr val="bg1"/>
                </a:solidFill>
                <a:latin typeface="Arial" charset="0"/>
                <a:ea typeface="MS Gothic" charset="0"/>
                <a:cs typeface="MS Gothic" charset="0"/>
              </a:defRPr>
            </a:lvl4pPr>
            <a:lvl5pPr marL="2057400" indent="-228600" eaLnBrk="0" hangingPunct="0">
              <a:defRPr sz="2400">
                <a:solidFill>
                  <a:schemeClr val="bg1"/>
                </a:solidFill>
                <a:latin typeface="Arial" charset="0"/>
                <a:ea typeface="MS Gothic" charset="0"/>
                <a:cs typeface="MS Gothic"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9pPr>
          </a:lstStyle>
          <a:p>
            <a:pPr eaLnBrk="1" hangingPunct="1">
              <a:lnSpc>
                <a:spcPct val="93000"/>
              </a:lnSpc>
              <a:buClr>
                <a:srgbClr val="000000"/>
              </a:buClr>
              <a:buSzPct val="100000"/>
              <a:buFont typeface="Arial" charset="0"/>
              <a:buNone/>
              <a:defRPr/>
            </a:pPr>
            <a:endParaRPr lang="en-US" sz="1800" smtClean="0"/>
          </a:p>
        </p:txBody>
      </p:sp>
      <p:sp>
        <p:nvSpPr>
          <p:cNvPr id="13316" name="Text Box 3"/>
          <p:cNvSpPr txBox="1">
            <a:spLocks noChangeArrowheads="1"/>
          </p:cNvSpPr>
          <p:nvPr/>
        </p:nvSpPr>
        <p:spPr bwMode="auto">
          <a:xfrm>
            <a:off x="3884613" y="0"/>
            <a:ext cx="2971800" cy="460375"/>
          </a:xfrm>
          <a:prstGeom prst="rect">
            <a:avLst/>
          </a:prstGeom>
          <a:noFill/>
          <a:ln>
            <a:noFill/>
          </a:ln>
          <a:extLst/>
        </p:spPr>
        <p:txBody>
          <a:bodyPr wrap="none" anchor="ctr"/>
          <a:lstStyle>
            <a:lvl1pPr eaLnBrk="0" hangingPunct="0">
              <a:defRPr sz="2400">
                <a:solidFill>
                  <a:schemeClr val="bg1"/>
                </a:solidFill>
                <a:latin typeface="Arial" charset="0"/>
                <a:ea typeface="MS Gothic" charset="0"/>
                <a:cs typeface="MS Gothic" charset="0"/>
              </a:defRPr>
            </a:lvl1pPr>
            <a:lvl2pPr marL="742950" indent="-285750" eaLnBrk="0" hangingPunct="0">
              <a:defRPr sz="2400">
                <a:solidFill>
                  <a:schemeClr val="bg1"/>
                </a:solidFill>
                <a:latin typeface="Arial" charset="0"/>
                <a:ea typeface="MS Gothic" charset="0"/>
                <a:cs typeface="MS Gothic" charset="0"/>
              </a:defRPr>
            </a:lvl2pPr>
            <a:lvl3pPr marL="1143000" indent="-228600" eaLnBrk="0" hangingPunct="0">
              <a:defRPr sz="2400">
                <a:solidFill>
                  <a:schemeClr val="bg1"/>
                </a:solidFill>
                <a:latin typeface="Arial" charset="0"/>
                <a:ea typeface="MS Gothic" charset="0"/>
                <a:cs typeface="MS Gothic" charset="0"/>
              </a:defRPr>
            </a:lvl3pPr>
            <a:lvl4pPr marL="1600200" indent="-228600" eaLnBrk="0" hangingPunct="0">
              <a:defRPr sz="2400">
                <a:solidFill>
                  <a:schemeClr val="bg1"/>
                </a:solidFill>
                <a:latin typeface="Arial" charset="0"/>
                <a:ea typeface="MS Gothic" charset="0"/>
                <a:cs typeface="MS Gothic" charset="0"/>
              </a:defRPr>
            </a:lvl4pPr>
            <a:lvl5pPr marL="2057400" indent="-228600" eaLnBrk="0" hangingPunct="0">
              <a:defRPr sz="2400">
                <a:solidFill>
                  <a:schemeClr val="bg1"/>
                </a:solidFill>
                <a:latin typeface="Arial" charset="0"/>
                <a:ea typeface="MS Gothic" charset="0"/>
                <a:cs typeface="MS Gothic"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9pPr>
          </a:lstStyle>
          <a:p>
            <a:pPr eaLnBrk="1" hangingPunct="1">
              <a:lnSpc>
                <a:spcPct val="93000"/>
              </a:lnSpc>
              <a:buClr>
                <a:srgbClr val="000000"/>
              </a:buClr>
              <a:buSzPct val="100000"/>
              <a:buFont typeface="Arial" charset="0"/>
              <a:buNone/>
              <a:defRPr/>
            </a:pPr>
            <a:endParaRPr lang="en-US" sz="1800" smtClean="0"/>
          </a:p>
        </p:txBody>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13319" name="Text Box 6"/>
          <p:cNvSpPr txBox="1">
            <a:spLocks noChangeArrowheads="1"/>
          </p:cNvSpPr>
          <p:nvPr/>
        </p:nvSpPr>
        <p:spPr bwMode="auto">
          <a:xfrm>
            <a:off x="0" y="8683625"/>
            <a:ext cx="2971800" cy="460375"/>
          </a:xfrm>
          <a:prstGeom prst="rect">
            <a:avLst/>
          </a:prstGeom>
          <a:noFill/>
          <a:ln>
            <a:noFill/>
          </a:ln>
          <a:extLst/>
        </p:spPr>
        <p:txBody>
          <a:bodyPr wrap="none" anchor="ctr"/>
          <a:lstStyle>
            <a:lvl1pPr eaLnBrk="0" hangingPunct="0">
              <a:defRPr sz="2400">
                <a:solidFill>
                  <a:schemeClr val="bg1"/>
                </a:solidFill>
                <a:latin typeface="Arial" charset="0"/>
                <a:ea typeface="MS Gothic" charset="0"/>
                <a:cs typeface="MS Gothic" charset="0"/>
              </a:defRPr>
            </a:lvl1pPr>
            <a:lvl2pPr marL="742950" indent="-285750" eaLnBrk="0" hangingPunct="0">
              <a:defRPr sz="2400">
                <a:solidFill>
                  <a:schemeClr val="bg1"/>
                </a:solidFill>
                <a:latin typeface="Arial" charset="0"/>
                <a:ea typeface="MS Gothic" charset="0"/>
                <a:cs typeface="MS Gothic" charset="0"/>
              </a:defRPr>
            </a:lvl2pPr>
            <a:lvl3pPr marL="1143000" indent="-228600" eaLnBrk="0" hangingPunct="0">
              <a:defRPr sz="2400">
                <a:solidFill>
                  <a:schemeClr val="bg1"/>
                </a:solidFill>
                <a:latin typeface="Arial" charset="0"/>
                <a:ea typeface="MS Gothic" charset="0"/>
                <a:cs typeface="MS Gothic" charset="0"/>
              </a:defRPr>
            </a:lvl3pPr>
            <a:lvl4pPr marL="1600200" indent="-228600" eaLnBrk="0" hangingPunct="0">
              <a:defRPr sz="2400">
                <a:solidFill>
                  <a:schemeClr val="bg1"/>
                </a:solidFill>
                <a:latin typeface="Arial" charset="0"/>
                <a:ea typeface="MS Gothic" charset="0"/>
                <a:cs typeface="MS Gothic" charset="0"/>
              </a:defRPr>
            </a:lvl4pPr>
            <a:lvl5pPr marL="2057400" indent="-228600" eaLnBrk="0" hangingPunct="0">
              <a:defRPr sz="2400">
                <a:solidFill>
                  <a:schemeClr val="bg1"/>
                </a:solidFill>
                <a:latin typeface="Arial" charset="0"/>
                <a:ea typeface="MS Gothic" charset="0"/>
                <a:cs typeface="MS Gothic"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9pPr>
          </a:lstStyle>
          <a:p>
            <a:pPr eaLnBrk="1" hangingPunct="1">
              <a:lnSpc>
                <a:spcPct val="93000"/>
              </a:lnSpc>
              <a:buClr>
                <a:srgbClr val="000000"/>
              </a:buClr>
              <a:buSzPct val="100000"/>
              <a:buFont typeface="Arial" charset="0"/>
              <a:buNone/>
              <a:defRPr/>
            </a:pPr>
            <a:endParaRPr lang="en-US" sz="1800" smtClean="0"/>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FC9D402E-5BDA-C047-BA5F-0CDB20E6C411}" type="slidenum">
              <a:rPr lang="en-GB"/>
              <a:pPr/>
              <a:t>‹#›</a:t>
            </a:fld>
            <a:endParaRPr lang="en-GB"/>
          </a:p>
        </p:txBody>
      </p:sp>
      <p:sp>
        <p:nvSpPr>
          <p:cNvPr id="31752"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28861036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S PGothic" panose="020B0600070205080204" pitchFamily="34" charset="-128"/>
        <a:cs typeface="MS PGothic"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FC3F1CB8-CD17-4148-B3E1-97EE9C05CBB7}" type="slidenum">
              <a:rPr lang="es-CR">
                <a:latin typeface="Arial" charset="0"/>
                <a:ea typeface="MS Gothic" charset="0"/>
                <a:cs typeface="MS Gothic" charset="0"/>
              </a:rPr>
              <a:pPr algn="l"/>
              <a:t>1</a:t>
            </a:fld>
            <a:endParaRPr lang="es-CR">
              <a:latin typeface="Arial" charset="0"/>
              <a:ea typeface="MS Gothic" charset="0"/>
              <a:cs typeface="MS Gothic" charset="0"/>
            </a:endParaRPr>
          </a:p>
        </p:txBody>
      </p:sp>
      <p:sp>
        <p:nvSpPr>
          <p:cNvPr id="3277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EB97146F-AF6F-054C-933B-207691766179}" type="slidenum">
              <a:rPr lang="es-CR">
                <a:latin typeface="Arial" charset="0"/>
                <a:ea typeface="MS Gothic" charset="0"/>
                <a:cs typeface="MS Gothic" charset="0"/>
              </a:rPr>
              <a:pPr algn="r">
                <a:buClr>
                  <a:srgbClr val="000000"/>
                </a:buClr>
                <a:buSzPct val="100000"/>
                <a:buFont typeface="Arial" charset="0"/>
                <a:buNone/>
              </a:pPr>
              <a:t>1</a:t>
            </a:fld>
            <a:endParaRPr lang="es-CR">
              <a:latin typeface="Arial" charset="0"/>
              <a:ea typeface="MS Gothic" charset="0"/>
              <a:cs typeface="MS Gothic" charset="0"/>
            </a:endParaRPr>
          </a:p>
        </p:txBody>
      </p:sp>
      <p:sp>
        <p:nvSpPr>
          <p:cNvPr id="32772"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37A72235-312E-1F40-9D1E-502CB9D925E0}" type="slidenum">
              <a:rPr lang="es-CR">
                <a:latin typeface="Arial" charset="0"/>
                <a:ea typeface="MS Gothic" charset="0"/>
                <a:cs typeface="MS Gothic" charset="0"/>
              </a:rPr>
              <a:pPr algn="r">
                <a:buClr>
                  <a:srgbClr val="000000"/>
                </a:buClr>
                <a:buSzPct val="100000"/>
                <a:buFont typeface="Arial" charset="0"/>
                <a:buNone/>
              </a:pPr>
              <a:t>1</a:t>
            </a:fld>
            <a:endParaRPr lang="es-CR">
              <a:latin typeface="Arial" charset="0"/>
              <a:ea typeface="MS Gothic" charset="0"/>
              <a:cs typeface="MS Gothic" charset="0"/>
            </a:endParaRPr>
          </a:p>
        </p:txBody>
      </p:sp>
      <p:sp>
        <p:nvSpPr>
          <p:cNvPr id="32773"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2774" name="Text Box 4"/>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La guerra nuclear puede nos puede parecer un problema remoto en nuestros países, ya que no tenemos armas nucleares y nuestras ciudades no son el blanco de las armas nucleares de otros países. </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Incluso en los Estados con armas nucleares, una guerra nuclear parece menos probable de lo que era durante la Guerra Fría, cuando los EE.UU. y la antigua Unión Soviética tenían miles de cabezas nucleares en alerta roja. </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El propósito de esta presentación es mostrar cómo una guerra nuclear en cualquier parte del mundo tendría consecuencias devastadoras para todos nosotros, ya que se detone o no una bomba nuclear en alguna de nuestras propias ciudades.</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Los retos en seguridad y desarrollo -que son difíciles de abordar ahora en muchas partes del mundo-  serían imposibles de enfrentar en el colapso global que resultaría de tal guerra. </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Espero que la evidencia que estoy a punto de presentarles los convenza de unirse a la Campaña Internacional para Abolir las Armas Nucleares, y de agregar una convención sobre armas nucleares a nuestras otras prioridades de la seguridad.</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MS Gothic" charset="0"/>
              <a:cs typeface="MS Gothic" charset="0"/>
            </a:endParaRP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Arial" charset="0"/>
                <a:ea typeface="MS Gothic" charset="0"/>
                <a:cs typeface="MS Gothic" charset="0"/>
              </a:rPr>
              <a:t>SIGUIENTE</a:t>
            </a:r>
            <a:endParaRPr lang="es-CR">
              <a:latin typeface="Arial" charset="0"/>
              <a:ea typeface="MS Gothic" charset="0"/>
              <a:cs typeface="MS Gothic" charset="0"/>
            </a:endParaRPr>
          </a:p>
        </p:txBody>
      </p:sp>
      <p:sp>
        <p:nvSpPr>
          <p:cNvPr id="32775" name="Slide Image Placeholder 1"/>
          <p:cNvSpPr>
            <a:spLocks noGrp="1" noRot="1" noChangeAspect="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E0FE544D-6005-9F48-AA92-5418CFD78CAB}" type="slidenum">
              <a:rPr lang="es-CR">
                <a:latin typeface="Arial" charset="0"/>
                <a:ea typeface="MS Gothic" charset="0"/>
                <a:cs typeface="MS Gothic" charset="0"/>
              </a:rPr>
              <a:pPr algn="l"/>
              <a:t>10</a:t>
            </a:fld>
            <a:endParaRPr lang="es-CR">
              <a:latin typeface="Arial" charset="0"/>
              <a:ea typeface="MS Gothic" charset="0"/>
              <a:cs typeface="MS Gothic" charset="0"/>
            </a:endParaRPr>
          </a:p>
        </p:txBody>
      </p:sp>
      <p:sp>
        <p:nvSpPr>
          <p:cNvPr id="4198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635B1749-27E5-0949-BD6F-A25826296E7D}" type="slidenum">
              <a:rPr lang="es-CR">
                <a:latin typeface="Arial" charset="0"/>
                <a:ea typeface="MS Gothic" charset="0"/>
                <a:cs typeface="MS Gothic" charset="0"/>
              </a:rPr>
              <a:pPr algn="r">
                <a:buClr>
                  <a:srgbClr val="000000"/>
                </a:buClr>
                <a:buSzPct val="100000"/>
                <a:buFont typeface="Arial" charset="0"/>
                <a:buNone/>
              </a:pPr>
              <a:t>10</a:t>
            </a:fld>
            <a:endParaRPr lang="es-CR">
              <a:latin typeface="Arial" charset="0"/>
              <a:ea typeface="MS Gothic" charset="0"/>
              <a:cs typeface="MS Gothic" charset="0"/>
            </a:endParaRPr>
          </a:p>
        </p:txBody>
      </p:sp>
      <p:sp>
        <p:nvSpPr>
          <p:cNvPr id="4198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1989"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En 1816, las pérdidas de cosechas se debieron principalmente al enfriamiento y a menores precipitaciones; hay varios otros factores que podrían afectar la cantidad de reservas de alimentos disponibles en el caso de una guerra nuclear regional. Si el humo negro que se inyecta en la atmósfera en una guerra nuclear causara una reducción significativa del ozono, esto podrían provocar un descenso aún mayor en la producción real de alimentos.   La interrupción de la producción de petróleo también podría causar una grave disminución de la producción de alimentos que depende de los fertilizantes y pesticidas derivados del petróleo y de los tractores, bombas de agua y camiones que usan petróleo como combustible. Los cultivos que </a:t>
            </a:r>
            <a:r>
              <a:rPr lang="es-CR" u="sng">
                <a:latin typeface="Arial" charset="0"/>
                <a:ea typeface="MS Gothic" charset="0"/>
                <a:cs typeface="MS Gothic" charset="0"/>
              </a:rPr>
              <a:t>sí crecieron</a:t>
            </a:r>
            <a:r>
              <a:rPr lang="es-CR">
                <a:latin typeface="Arial" charset="0"/>
                <a:ea typeface="MS Gothic" charset="0"/>
                <a:cs typeface="MS Gothic" charset="0"/>
              </a:rPr>
              <a:t> podrían desviarse para compensar la pérdida de gasolina disponible. Hoy en día, la producción de etanol ya está utilizando grandes cantidades de grano que de otra forma estarían disponibles para la alimentación de personas o de ganado. Por último, si una guerra regional dio lugar a una contaminación radiactiva significativa de uno o más de los principales países productores de alimentos,  podría ser necesario destruir grandes cantidades de alimentos habría que retirar de la producción áreas significativas de las tierras de cultivo. La combinación de malas cosechas y un sistema de distribución colapsado evitarían que los alimentos esenciales lleguen a países africanos y a muchos otros en todo el mundo.</a:t>
            </a:r>
          </a:p>
        </p:txBody>
      </p:sp>
      <p:sp>
        <p:nvSpPr>
          <p:cNvPr id="41990" name="Slide Image Placeholder 1"/>
          <p:cNvSpPr>
            <a:spLocks noGrp="1" noRot="1" noChangeAspect="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6D3580DA-68DD-7848-8FC2-61FEE3A80870}" type="slidenum">
              <a:rPr lang="es-CR">
                <a:latin typeface="Arial" charset="0"/>
                <a:ea typeface="MS Gothic" charset="0"/>
                <a:cs typeface="MS Gothic" charset="0"/>
              </a:rPr>
              <a:pPr algn="l"/>
              <a:t>11</a:t>
            </a:fld>
            <a:endParaRPr lang="es-CR">
              <a:latin typeface="Arial" charset="0"/>
              <a:ea typeface="MS Gothic" charset="0"/>
              <a:cs typeface="MS Gothic" charset="0"/>
            </a:endParaRPr>
          </a:p>
        </p:txBody>
      </p:sp>
      <p:sp>
        <p:nvSpPr>
          <p:cNvPr id="4301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E9F6F916-C2C1-CA4E-B46D-4C36EC569A4A}" type="slidenum">
              <a:rPr lang="es-CR">
                <a:latin typeface="Arial" charset="0"/>
                <a:ea typeface="MS Gothic" charset="0"/>
                <a:cs typeface="MS Gothic" charset="0"/>
              </a:rPr>
              <a:pPr algn="r">
                <a:buClr>
                  <a:srgbClr val="000000"/>
                </a:buClr>
                <a:buSzPct val="100000"/>
                <a:buFont typeface="Arial" charset="0"/>
                <a:buNone/>
              </a:pPr>
              <a:t>11</a:t>
            </a:fld>
            <a:endParaRPr lang="es-CR">
              <a:latin typeface="Arial" charset="0"/>
              <a:ea typeface="MS Gothic" charset="0"/>
              <a:cs typeface="MS Gothic" charset="0"/>
            </a:endParaRPr>
          </a:p>
        </p:txBody>
      </p:sp>
      <p:sp>
        <p:nvSpPr>
          <p:cNvPr id="4301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3013"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Arial" charset="0"/>
                <a:ea typeface="MS PGothic" charset="0"/>
                <a:cs typeface="Arial" charset="0"/>
              </a:rPr>
              <a:t>Un reciente estudio de investigación por parte de IPPNW/PSR mostró que en los EE.UU., la producción de maíz se reduciría en un promedio del 10% durante toda una década, presentándose la caída más severa, cerca del 20%, en el año 5. Habría una disminución similar en la producción de soya, la pérdida más severa, cerca del 20%, de nuevo en el año 5. </a:t>
            </a:r>
          </a:p>
          <a:p>
            <a:endParaRPr lang="es-CR">
              <a:latin typeface="Arial" charset="0"/>
              <a:ea typeface="MS PGothic" charset="0"/>
              <a:cs typeface="Arial" charset="0"/>
            </a:endParaRPr>
          </a:p>
          <a:p>
            <a:r>
              <a:rPr lang="es-CR">
                <a:latin typeface="Arial" charset="0"/>
                <a:ea typeface="MS Gothic" charset="0"/>
                <a:cs typeface="MS Gothic" charset="0"/>
              </a:rPr>
              <a:t>Helfand, Ira. Nuclear famine: a billion people at risk—</a:t>
            </a:r>
            <a:r>
              <a:rPr lang="es-CR">
                <a:latin typeface="Arial" charset="0"/>
                <a:ea typeface="MS PGothic" charset="0"/>
                <a:cs typeface="Arial" charset="0"/>
              </a:rPr>
              <a:t>Global impacts of limited nuclear war on agriculture, food supplies, and human nutrition. Somerville, MA: IPPNW / PSR. 2012.</a:t>
            </a:r>
            <a:endParaRPr lang="es-CR">
              <a:latin typeface="Arial" charset="0"/>
              <a:ea typeface="MS Gothic" charset="0"/>
              <a:cs typeface="MS Gothic" charset="0"/>
            </a:endParaRPr>
          </a:p>
        </p:txBody>
      </p:sp>
      <p:sp>
        <p:nvSpPr>
          <p:cNvPr id="43014" name="Slide Image Placeholder 1"/>
          <p:cNvSpPr>
            <a:spLocks noGrp="1" noRot="1" noChangeAspect="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EE0C6A88-28AF-4249-937C-F0744DFE5771}" type="slidenum">
              <a:rPr lang="es-CR">
                <a:latin typeface="Arial" charset="0"/>
                <a:ea typeface="MS Gothic" charset="0"/>
                <a:cs typeface="MS Gothic" charset="0"/>
              </a:rPr>
              <a:pPr algn="l"/>
              <a:t>12</a:t>
            </a:fld>
            <a:endParaRPr lang="es-CR">
              <a:latin typeface="Arial" charset="0"/>
              <a:ea typeface="MS Gothic" charset="0"/>
              <a:cs typeface="MS Gothic" charset="0"/>
            </a:endParaRPr>
          </a:p>
        </p:txBody>
      </p:sp>
      <p:sp>
        <p:nvSpPr>
          <p:cNvPr id="4403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878C19FB-12DB-B843-BF5A-AC856103FD28}" type="slidenum">
              <a:rPr lang="es-CR">
                <a:latin typeface="Arial" charset="0"/>
                <a:ea typeface="MS Gothic" charset="0"/>
                <a:cs typeface="MS Gothic" charset="0"/>
              </a:rPr>
              <a:pPr algn="r">
                <a:buClr>
                  <a:srgbClr val="000000"/>
                </a:buClr>
                <a:buSzPct val="100000"/>
                <a:buFont typeface="Arial" charset="0"/>
                <a:buNone/>
              </a:pPr>
              <a:t>12</a:t>
            </a:fld>
            <a:endParaRPr lang="es-CR">
              <a:latin typeface="Arial" charset="0"/>
              <a:ea typeface="MS Gothic" charset="0"/>
              <a:cs typeface="MS Gothic" charset="0"/>
            </a:endParaRPr>
          </a:p>
        </p:txBody>
      </p:sp>
      <p:sp>
        <p:nvSpPr>
          <p:cNvPr id="4403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4037"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Arial" charset="0"/>
                <a:ea typeface="MS PGothic" charset="0"/>
                <a:cs typeface="Arial" charset="0"/>
              </a:rPr>
              <a:t>También habría una disminución significativa en la producción de arroz de media temporada en China. Durante los primeros 4 años, la producción de arroz se reduciría en un promedio del 21%, durante los  6 años siguientes, el descenso sería en promedio de un 10%.</a:t>
            </a:r>
            <a:endParaRPr lang="es-CR">
              <a:latin typeface="Arial" charset="0"/>
              <a:ea typeface="MS Gothic" charset="0"/>
              <a:cs typeface="MS Gothic" charset="0"/>
            </a:endParaRPr>
          </a:p>
        </p:txBody>
      </p:sp>
      <p:sp>
        <p:nvSpPr>
          <p:cNvPr id="44038" name="Slide Image Placeholder 1"/>
          <p:cNvSpPr>
            <a:spLocks noGrp="1" noRot="1" noChangeAspect="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A8EFDFB5-D3B0-F540-9246-A6FEE8E9A628}" type="slidenum">
              <a:rPr lang="es-CR">
                <a:latin typeface="Arial" charset="0"/>
                <a:ea typeface="MS Gothic" charset="0"/>
                <a:cs typeface="MS Gothic" charset="0"/>
              </a:rPr>
              <a:pPr algn="l"/>
              <a:t>13</a:t>
            </a:fld>
            <a:endParaRPr lang="es-CR">
              <a:latin typeface="Arial" charset="0"/>
              <a:ea typeface="MS Gothic" charset="0"/>
              <a:cs typeface="MS Gothic" charset="0"/>
            </a:endParaRPr>
          </a:p>
        </p:txBody>
      </p:sp>
      <p:sp>
        <p:nvSpPr>
          <p:cNvPr id="4505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794186DA-2F4E-EB47-9B98-65C051F09458}" type="slidenum">
              <a:rPr lang="es-CR">
                <a:latin typeface="Arial" charset="0"/>
                <a:ea typeface="MS Gothic" charset="0"/>
                <a:cs typeface="MS Gothic" charset="0"/>
              </a:rPr>
              <a:pPr algn="r">
                <a:buClr>
                  <a:srgbClr val="000000"/>
                </a:buClr>
                <a:buSzPct val="100000"/>
                <a:buFont typeface="Arial" charset="0"/>
                <a:buNone/>
              </a:pPr>
              <a:t>13</a:t>
            </a:fld>
            <a:endParaRPr lang="es-CR">
              <a:latin typeface="Arial" charset="0"/>
              <a:ea typeface="MS Gothic" charset="0"/>
              <a:cs typeface="MS Gothic" charset="0"/>
            </a:endParaRPr>
          </a:p>
        </p:txBody>
      </p:sp>
      <p:sp>
        <p:nvSpPr>
          <p:cNvPr id="4506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5061"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Times New Roman" charset="0"/>
                <a:ea typeface="MS PGothic" charset="0"/>
              </a:rPr>
              <a:t>Un nuevo estudio, culminado en el otoño de 2013, mostró que habría descensos aún mayores en la producción invernal de trigo en China. La producción caería en un 50% en el primer año y, en promedio durante toda la década después de la guerra, estaría reducida en un 31% con respecto de los valores iniciales.</a:t>
            </a:r>
          </a:p>
          <a:p>
            <a:endParaRPr lang="es-CR">
              <a:latin typeface="Times New Roman" charset="0"/>
              <a:ea typeface="MS PGothic" charset="0"/>
            </a:endParaRPr>
          </a:p>
          <a:p>
            <a:r>
              <a:rPr lang="es-CR" i="1">
                <a:latin typeface="Times New Roman" charset="0"/>
                <a:ea typeface="MS PGothic" charset="0"/>
              </a:rPr>
              <a:t>[Xia, L., Robock, A., Mills, M., Stenke, A., Helfand, I., “Global famine after a regional nuclear war” submitted to </a:t>
            </a:r>
            <a:r>
              <a:rPr lang="es-CR">
                <a:latin typeface="Times New Roman" charset="0"/>
                <a:ea typeface="MS PGothic" charset="0"/>
              </a:rPr>
              <a:t>Earth’s Future</a:t>
            </a:r>
            <a:r>
              <a:rPr lang="es-CR" i="1">
                <a:latin typeface="Times New Roman" charset="0"/>
                <a:ea typeface="MS PGothic" charset="0"/>
              </a:rPr>
              <a:t> October 2013.]</a:t>
            </a:r>
            <a:endParaRPr lang="es-CR" i="1">
              <a:latin typeface="Arial" charset="0"/>
              <a:ea typeface="MS Gothic" charset="0"/>
              <a:cs typeface="MS Gothic" charset="0"/>
            </a:endParaRPr>
          </a:p>
        </p:txBody>
      </p:sp>
      <p:sp>
        <p:nvSpPr>
          <p:cNvPr id="45062" name="Slide Image Placeholder 1"/>
          <p:cNvSpPr>
            <a:spLocks noGrp="1" noRot="1" noChangeAspect="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5CB46EE8-AD67-524E-A43C-A1F042F23012}" type="slidenum">
              <a:rPr lang="es-CR">
                <a:latin typeface="Arial" charset="0"/>
                <a:ea typeface="MS Gothic" charset="0"/>
                <a:cs typeface="MS Gothic" charset="0"/>
              </a:rPr>
              <a:pPr algn="l"/>
              <a:t>14</a:t>
            </a:fld>
            <a:endParaRPr lang="es-CR">
              <a:latin typeface="Arial" charset="0"/>
              <a:ea typeface="MS Gothic" charset="0"/>
              <a:cs typeface="MS Gothic" charset="0"/>
            </a:endParaRPr>
          </a:p>
        </p:txBody>
      </p:sp>
      <p:sp>
        <p:nvSpPr>
          <p:cNvPr id="4608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D356081A-6B90-FD40-B5FD-1BA9DEEE5587}" type="slidenum">
              <a:rPr lang="es-CR">
                <a:latin typeface="Arial" charset="0"/>
                <a:ea typeface="MS Gothic" charset="0"/>
                <a:cs typeface="MS Gothic" charset="0"/>
              </a:rPr>
              <a:pPr algn="r">
                <a:buClr>
                  <a:srgbClr val="000000"/>
                </a:buClr>
                <a:buSzPct val="100000"/>
                <a:buFont typeface="Arial" charset="0"/>
                <a:buNone/>
              </a:pPr>
              <a:t>14</a:t>
            </a:fld>
            <a:endParaRPr lang="es-CR">
              <a:latin typeface="Arial" charset="0"/>
              <a:ea typeface="MS Gothic" charset="0"/>
              <a:cs typeface="MS Gothic" charset="0"/>
            </a:endParaRPr>
          </a:p>
        </p:txBody>
      </p:sp>
      <p:sp>
        <p:nvSpPr>
          <p:cNvPr id="4608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6085"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Arial" charset="0"/>
                <a:ea typeface="MS PGothic" charset="0"/>
                <a:cs typeface="Arial" charset="0"/>
              </a:rPr>
              <a:t>La disminución de la disponibilidad de alimentos se agravaría por el aumento en los  precios de los alimentos, lo que haría que los alimentos fuesen inaccesibles para los cientos de millones de personas más pobres del mundo. Incluso si los mercados agrícolas continuaran funcionando normalmente, 215 millones de personas del Sur Global se añadirían a las filas de desnutridos después de una década.</a:t>
            </a:r>
            <a:endParaRPr lang="es-CR">
              <a:latin typeface="Arial" charset="0"/>
              <a:ea typeface="MS Gothic" charset="0"/>
              <a:cs typeface="MS Gothic" charset="0"/>
            </a:endParaRPr>
          </a:p>
        </p:txBody>
      </p:sp>
      <p:sp>
        <p:nvSpPr>
          <p:cNvPr id="46086" name="Slide Image Placeholder 1"/>
          <p:cNvSpPr>
            <a:spLocks noGrp="1" noRot="1" noChangeAspect="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C538D439-72F0-C84A-A9C2-EA6DB71BA8AA}" type="slidenum">
              <a:rPr lang="es-CR">
                <a:latin typeface="Arial" charset="0"/>
                <a:ea typeface="MS Gothic" charset="0"/>
                <a:cs typeface="MS Gothic" charset="0"/>
              </a:rPr>
              <a:pPr algn="l"/>
              <a:t>15</a:t>
            </a:fld>
            <a:endParaRPr lang="es-CR">
              <a:latin typeface="Arial" charset="0"/>
              <a:ea typeface="MS Gothic" charset="0"/>
              <a:cs typeface="MS Gothic" charset="0"/>
            </a:endParaRPr>
          </a:p>
        </p:txBody>
      </p:sp>
      <p:sp>
        <p:nvSpPr>
          <p:cNvPr id="4710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556AE46E-F747-0F4F-A76F-B5F78FA2A201}" type="slidenum">
              <a:rPr lang="es-CR">
                <a:latin typeface="Arial" charset="0"/>
                <a:ea typeface="MS Gothic" charset="0"/>
                <a:cs typeface="MS Gothic" charset="0"/>
              </a:rPr>
              <a:pPr algn="r">
                <a:buClr>
                  <a:srgbClr val="000000"/>
                </a:buClr>
                <a:buSzPct val="100000"/>
                <a:buFont typeface="Arial" charset="0"/>
                <a:buNone/>
              </a:pPr>
              <a:t>15</a:t>
            </a:fld>
            <a:endParaRPr lang="es-CR">
              <a:latin typeface="Arial" charset="0"/>
              <a:ea typeface="MS Gothic" charset="0"/>
              <a:cs typeface="MS Gothic" charset="0"/>
            </a:endParaRPr>
          </a:p>
        </p:txBody>
      </p:sp>
      <p:sp>
        <p:nvSpPr>
          <p:cNvPr id="4710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7109"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Arial" charset="0"/>
                <a:ea typeface="MS Gothic" charset="0"/>
                <a:cs typeface="MS Gothic" charset="0"/>
              </a:rPr>
              <a:t>En este momento, estamos bien preparados para hacerle frente a una importante caída de la oferta mundial de alimentos.</a:t>
            </a:r>
            <a:r>
              <a:rPr lang="es-CR">
                <a:latin typeface="Times New Roman" charset="0"/>
                <a:ea typeface="MS Gothic" charset="0"/>
                <a:cs typeface="MS Gothic" charset="0"/>
              </a:rPr>
              <a:t>En junio de 2013, la Organización de las Naciones Unidas para la Agricultura y la Alimentación estimó que las existencias de cereales eran 509 millones de toneladas métricas, un 21% del consumo anual de 2.339 millones de toneladas métricas. Expresada en días de consumo, esta reserva duraría 77 días. En 2012, la Organización para la Agricultura y la Alimentación de la ONU estimó que 870 millones de personas en el mundo padecen desnutrición. </a:t>
            </a:r>
            <a:r>
              <a:rPr lang="es-CR">
                <a:latin typeface="Arial" charset="0"/>
                <a:ea typeface="MS PGothic" charset="0"/>
                <a:cs typeface="Arial" charset="0"/>
              </a:rPr>
              <a:t>Ante esta precaria situación, incluso pequeñas reducciones adicionales en la producción de alimentos podrían tener repercusiones importantes. Las reservas actuales de granos no brindan ningún tipo de reserva significativa en el caso de una fuerte disminución de la producción mundial.</a:t>
            </a:r>
          </a:p>
        </p:txBody>
      </p:sp>
      <p:sp>
        <p:nvSpPr>
          <p:cNvPr id="47110" name="Slide Image Placeholder 1"/>
          <p:cNvSpPr>
            <a:spLocks noGrp="1" noRot="1" noChangeAspect="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0AA39F71-A600-F240-AC21-878D21FB27CC}" type="slidenum">
              <a:rPr lang="es-CR">
                <a:latin typeface="Arial" charset="0"/>
                <a:ea typeface="MS Gothic" charset="0"/>
                <a:cs typeface="MS Gothic" charset="0"/>
              </a:rPr>
              <a:pPr algn="l"/>
              <a:t>16</a:t>
            </a:fld>
            <a:endParaRPr lang="es-CR">
              <a:latin typeface="Arial" charset="0"/>
              <a:ea typeface="MS Gothic" charset="0"/>
              <a:cs typeface="MS Gothic" charset="0"/>
            </a:endParaRPr>
          </a:p>
        </p:txBody>
      </p:sp>
      <p:sp>
        <p:nvSpPr>
          <p:cNvPr id="4813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950B637A-CE5C-7D40-BDA6-2CDC7261E626}" type="slidenum">
              <a:rPr lang="es-CR">
                <a:latin typeface="Arial" charset="0"/>
                <a:ea typeface="MS Gothic" charset="0"/>
                <a:cs typeface="MS Gothic" charset="0"/>
              </a:rPr>
              <a:pPr algn="r">
                <a:buClr>
                  <a:srgbClr val="000000"/>
                </a:buClr>
                <a:buSzPct val="100000"/>
                <a:buFont typeface="Arial" charset="0"/>
                <a:buNone/>
              </a:pPr>
              <a:t>16</a:t>
            </a:fld>
            <a:endParaRPr lang="es-CR">
              <a:latin typeface="Arial" charset="0"/>
              <a:ea typeface="MS Gothic" charset="0"/>
              <a:cs typeface="MS Gothic" charset="0"/>
            </a:endParaRPr>
          </a:p>
        </p:txBody>
      </p:sp>
      <p:sp>
        <p:nvSpPr>
          <p:cNvPr id="4813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8133"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Times New Roman" charset="0"/>
                <a:ea typeface="MS PGothic" charset="0"/>
              </a:rPr>
              <a:t>China tiene reservas significativamente más grandes de granos que resto el mundo en conjunto. En el verano de 2013, las reservas de trigo ascendieron a casi 167 días de consumo, y las reservas de arroz eran de 119 días de consumo. A pesar de esta posición relativamente fuerte, China tendría serias dificultades para hacerle frente a la enorme reducción en la producción de trigo proyectada en el nuevo estudio. Incluso las grandes reservas que China mantiene se agotarían al cabo de años.</a:t>
            </a:r>
            <a:endParaRPr lang="es-CR">
              <a:latin typeface="Arial" charset="0"/>
              <a:ea typeface="MS PGothic" charset="0"/>
              <a:cs typeface="Arial" charset="0"/>
            </a:endParaRPr>
          </a:p>
        </p:txBody>
      </p:sp>
      <p:sp>
        <p:nvSpPr>
          <p:cNvPr id="48134" name="Slide Image Placeholder 1"/>
          <p:cNvSpPr>
            <a:spLocks noGrp="1" noRot="1" noChangeAspect="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B4ECBD6F-B7DE-4F47-9B18-37D15AE13CB8}" type="slidenum">
              <a:rPr lang="es-CR">
                <a:latin typeface="Arial" charset="0"/>
                <a:ea typeface="MS Gothic" charset="0"/>
                <a:cs typeface="MS Gothic" charset="0"/>
              </a:rPr>
              <a:pPr algn="l"/>
              <a:t>17</a:t>
            </a:fld>
            <a:endParaRPr lang="es-CR">
              <a:latin typeface="Arial" charset="0"/>
              <a:ea typeface="MS Gothic" charset="0"/>
              <a:cs typeface="MS Gothic" charset="0"/>
            </a:endParaRPr>
          </a:p>
        </p:txBody>
      </p:sp>
      <p:sp>
        <p:nvSpPr>
          <p:cNvPr id="4915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6695952C-F401-5A47-B4B2-883F7E4CE8CD}" type="slidenum">
              <a:rPr lang="es-CR">
                <a:latin typeface="Arial" charset="0"/>
                <a:ea typeface="MS Gothic" charset="0"/>
                <a:cs typeface="MS Gothic" charset="0"/>
              </a:rPr>
              <a:pPr algn="r">
                <a:buClr>
                  <a:srgbClr val="000000"/>
                </a:buClr>
                <a:buSzPct val="100000"/>
                <a:buFont typeface="Arial" charset="0"/>
                <a:buNone/>
              </a:pPr>
              <a:t>17</a:t>
            </a:fld>
            <a:endParaRPr lang="es-CR">
              <a:latin typeface="Arial" charset="0"/>
              <a:ea typeface="MS Gothic" charset="0"/>
              <a:cs typeface="MS Gothic" charset="0"/>
            </a:endParaRPr>
          </a:p>
        </p:txBody>
      </p:sp>
      <p:sp>
        <p:nvSpPr>
          <p:cNvPr id="4915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9157"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Arial" charset="0"/>
                <a:ea typeface="MS Gothic" charset="0"/>
                <a:cs typeface="MS Gothic" charset="0"/>
              </a:rPr>
              <a:t>Actualmente ya hay millones de personas que sufren desnutrición crónica. El adulto promedio necesita entre 1.800 y 2.000 calorías al día, -dependiendo de su estatura- para satisfacer las necesidades metabólicas básicas y para mantener un nivel mínimo de actividad física. Los requerimientos de los niños dependen de la edad y el tamaño. Hay más de mil millones de personas en el mundo cuya ingesta calórica diaria está por debajo de los requisitos mínimos. Cada año, alrededor de cinco millones de niños en este grupo se mueren de hambre. Un pequeño descenso de los alimentos disponibles pondría todo este grupo en riesgo.</a:t>
            </a:r>
            <a:r>
              <a:rPr lang="es-CR">
                <a:latin typeface="Times New Roman" charset="0"/>
                <a:ea typeface="MS PGothic" charset="0"/>
              </a:rPr>
              <a:t>Varios factores sugieren que la comida accesible para aquellos que ya están desnutridos disminuiría dramáticamente.</a:t>
            </a:r>
            <a:endParaRPr lang="es-CR">
              <a:latin typeface="Arial" charset="0"/>
              <a:ea typeface="MS Gothic" charset="0"/>
              <a:cs typeface="MS Gothic" charset="0"/>
            </a:endParaRPr>
          </a:p>
          <a:p>
            <a:pPr eaLnBrk="1" hangingPunct="1">
              <a:spcBef>
                <a:spcPts val="450"/>
              </a:spcBef>
              <a:buFont typeface="Arial" charset="0"/>
              <a:buNone/>
            </a:pPr>
            <a:endParaRPr lang="es-CR">
              <a:latin typeface="Arial" charset="0"/>
              <a:ea typeface="MS Gothic" charset="0"/>
              <a:cs typeface="MS Gothic" charset="0"/>
            </a:endParaRPr>
          </a:p>
          <a:p>
            <a:pPr eaLnBrk="1" hangingPunct="1">
              <a:spcBef>
                <a:spcPts val="450"/>
              </a:spcBef>
              <a:buFont typeface="Arial" charset="0"/>
              <a:buNone/>
            </a:pPr>
            <a:r>
              <a:rPr lang="es-CR">
                <a:latin typeface="Arial" charset="0"/>
                <a:ea typeface="MS Gothic" charset="0"/>
                <a:cs typeface="MS Gothic" charset="0"/>
              </a:rPr>
              <a:t>Además, hay cientos de millones de personas que actualmente tienen un consumo alimentario adecuado, pero que viven en países que importan gran parte de la comida. Por ejemplo, África del Norte, hogar de más de 150 millones de personas con un consumo promedio de calorías muy por encima del nivel mínimo, importa el 45% de sus alimentos.  Un número de otros países en el Oriente Medio, además de Malasia, Corea del Sur, Japón y Taiwán, también dependen de las importaciones para el 50% o más de su consumo de granos.  En total, varios cientos de millones de personas más estarían en riesgo si hubiera una interrupción importante en el comercio internacional de granos.</a:t>
            </a:r>
          </a:p>
        </p:txBody>
      </p:sp>
      <p:sp>
        <p:nvSpPr>
          <p:cNvPr id="49158" name="Slide Image Placeholder 1"/>
          <p:cNvSpPr>
            <a:spLocks noGrp="1" noRot="1" noChangeAspect="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79B10A27-0835-1747-B0D4-BAB683712361}" type="slidenum">
              <a:rPr lang="es-CR">
                <a:latin typeface="Arial" charset="0"/>
                <a:ea typeface="MS Gothic" charset="0"/>
                <a:cs typeface="MS Gothic" charset="0"/>
              </a:rPr>
              <a:pPr algn="l"/>
              <a:t>18</a:t>
            </a:fld>
            <a:endParaRPr lang="es-CR">
              <a:latin typeface="Arial" charset="0"/>
              <a:ea typeface="MS Gothic" charset="0"/>
              <a:cs typeface="MS Gothic" charset="0"/>
            </a:endParaRPr>
          </a:p>
        </p:txBody>
      </p:sp>
      <p:sp>
        <p:nvSpPr>
          <p:cNvPr id="501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A81A5221-B5D6-4B4B-AA8C-6163E59FD5B0}" type="slidenum">
              <a:rPr lang="es-CR">
                <a:latin typeface="Arial" charset="0"/>
                <a:ea typeface="MS Gothic" charset="0"/>
                <a:cs typeface="MS Gothic" charset="0"/>
              </a:rPr>
              <a:pPr algn="r">
                <a:buClr>
                  <a:srgbClr val="000000"/>
                </a:buClr>
                <a:buSzPct val="100000"/>
                <a:buFont typeface="Arial" charset="0"/>
                <a:buNone/>
              </a:pPr>
              <a:t>18</a:t>
            </a:fld>
            <a:endParaRPr lang="es-CR">
              <a:latin typeface="Arial" charset="0"/>
              <a:ea typeface="MS Gothic" charset="0"/>
              <a:cs typeface="MS Gothic" charset="0"/>
            </a:endParaRPr>
          </a:p>
        </p:txBody>
      </p:sp>
      <p:sp>
        <p:nvSpPr>
          <p:cNvPr id="501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0181"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Dadas estas condiciones, incluso un modesto descenso repentino en la producción agrícola podría provocar hambruna masiva. Cuando se dio la gran hambruna de Bengala de 1943, la producción de alimentos disminuyó solamente en un 5% de lo que había sido, en promedio, durante los cinco años anteriores, y en realidad fue 13% más alta de lo que había sido en 1941, cuando no hubo hambruna. Sin embargo, en 1943, tras de la ocupación japonesa de Birmania, que históricamente había estado exportando granos a Bengala, la disminución de la producción de alimentos se acopló con el acaparamiento de pánico y el precio del arroz aumentó casi cinco veces, haciendo que muchas personas no pudieran costear sus alimentos. Estos dos factores-el acaparamiento y el aumento severo de los precios del arroz- causaron una inaccesibilidad efectiva de los alimentos muchísimo más severa que el déficit real de la producción.  Y 3 millones de personas murieron.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En el caso de un episodio de enfriamiento global causado por una guerra nuclear regional, sería de esperar que los precios de los alimentos y el acaparamiento aumentaran dramáticamente a nivel global, ya que los países que normalmente exportan los granos se aferrarían a los excedentes que tienen para alimentar a su propia gente.  </a:t>
            </a:r>
          </a:p>
        </p:txBody>
      </p:sp>
      <p:sp>
        <p:nvSpPr>
          <p:cNvPr id="50182" name="Slide Image Placeholder 1"/>
          <p:cNvSpPr>
            <a:spLocks noGrp="1" noRot="1" noChangeAspect="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D8318C90-E9E5-4446-9BBA-64E4208ECA7C}" type="slidenum">
              <a:rPr lang="es-CR">
                <a:latin typeface="Arial" charset="0"/>
                <a:ea typeface="MS Gothic" charset="0"/>
                <a:cs typeface="MS Gothic" charset="0"/>
              </a:rPr>
              <a:pPr algn="l"/>
              <a:t>19</a:t>
            </a:fld>
            <a:endParaRPr lang="es-CR">
              <a:latin typeface="Arial" charset="0"/>
              <a:ea typeface="MS Gothic" charset="0"/>
              <a:cs typeface="MS Gothic" charset="0"/>
            </a:endParaRPr>
          </a:p>
        </p:txBody>
      </p:sp>
      <p:sp>
        <p:nvSpPr>
          <p:cNvPr id="5120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9CD344E3-CC38-9F49-AB79-64CDBEFA4CC9}" type="slidenum">
              <a:rPr lang="es-CR">
                <a:latin typeface="Arial" charset="0"/>
                <a:ea typeface="MS Gothic" charset="0"/>
                <a:cs typeface="MS Gothic" charset="0"/>
              </a:rPr>
              <a:pPr algn="r">
                <a:buClr>
                  <a:srgbClr val="000000"/>
                </a:buClr>
                <a:buSzPct val="100000"/>
                <a:buFont typeface="Arial" charset="0"/>
                <a:buNone/>
              </a:pPr>
              <a:t>19</a:t>
            </a:fld>
            <a:endParaRPr lang="es-CR">
              <a:latin typeface="Arial" charset="0"/>
              <a:ea typeface="MS Gothic" charset="0"/>
              <a:cs typeface="MS Gothic" charset="0"/>
            </a:endParaRPr>
          </a:p>
        </p:txBody>
      </p:sp>
      <p:sp>
        <p:nvSpPr>
          <p:cNvPr id="5120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1205"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r>
              <a:rPr lang="es-CR">
                <a:latin typeface="Arial" charset="0"/>
                <a:ea typeface="MS Gothic" charset="0"/>
                <a:cs typeface="MS Gothic" charset="0"/>
              </a:rPr>
              <a:t>Si las condiciones de hambruna persistieran durante un año o más, parece razonable para temer que el número de muertos total a nivel mundial en el Sur del global podría superar los mil millones solamente por inanición. </a:t>
            </a:r>
            <a:r>
              <a:rPr lang="es-CR">
                <a:latin typeface="Times New Roman" charset="0"/>
                <a:ea typeface="MS PGothic" charset="0"/>
              </a:rPr>
              <a:t>En combinación con los 870 millones de personas que actualmente están desnutridas, y las poblaciones de los países que importan sus alimentos, 1,3 mil millones</a:t>
            </a:r>
          </a:p>
          <a:p>
            <a:r>
              <a:rPr lang="es-CR">
                <a:latin typeface="Times New Roman" charset="0"/>
                <a:ea typeface="MS PGothic" charset="0"/>
              </a:rPr>
              <a:t>de chinos que también están en riesgo, hacen que el número de personas potencialmente amenazadas por el hambre sea de más de dos mil millones.</a:t>
            </a:r>
          </a:p>
        </p:txBody>
      </p:sp>
      <p:sp>
        <p:nvSpPr>
          <p:cNvPr id="51206" name="Slide Image Placeholder 1"/>
          <p:cNvSpPr>
            <a:spLocks noGrp="1" noRot="1" noChangeAspect="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7A6BDEBA-1BE3-2C48-995D-87EA071D8ED8}" type="slidenum">
              <a:rPr lang="es-CR">
                <a:latin typeface="Arial" charset="0"/>
                <a:ea typeface="MS Gothic" charset="0"/>
                <a:cs typeface="MS Gothic" charset="0"/>
              </a:rPr>
              <a:pPr algn="l"/>
              <a:t>2</a:t>
            </a:fld>
            <a:endParaRPr lang="es-CR">
              <a:latin typeface="Arial" charset="0"/>
              <a:ea typeface="MS Gothic" charset="0"/>
              <a:cs typeface="MS Gothic" charset="0"/>
            </a:endParaRPr>
          </a:p>
        </p:txBody>
      </p:sp>
      <p:sp>
        <p:nvSpPr>
          <p:cNvPr id="3379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CBC0FB8B-F414-D043-8441-806DA79265D7}" type="slidenum">
              <a:rPr lang="es-CR">
                <a:latin typeface="Arial" charset="0"/>
                <a:ea typeface="MS Gothic" charset="0"/>
                <a:cs typeface="MS Gothic" charset="0"/>
              </a:rPr>
              <a:pPr algn="r">
                <a:buClr>
                  <a:srgbClr val="000000"/>
                </a:buClr>
                <a:buSzPct val="100000"/>
                <a:buFont typeface="Arial" charset="0"/>
                <a:buNone/>
              </a:pPr>
              <a:t>2</a:t>
            </a:fld>
            <a:endParaRPr lang="es-CR">
              <a:latin typeface="Arial" charset="0"/>
              <a:ea typeface="MS Gothic" charset="0"/>
              <a:cs typeface="MS Gothic" charset="0"/>
            </a:endParaRPr>
          </a:p>
        </p:txBody>
      </p:sp>
      <p:sp>
        <p:nvSpPr>
          <p:cNvPr id="33796"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4F2F3BB3-1572-844B-B1BA-06CC8476D1E5}" type="slidenum">
              <a:rPr lang="es-CR">
                <a:latin typeface="Arial" charset="0"/>
                <a:ea typeface="MS Gothic" charset="0"/>
                <a:cs typeface="MS Gothic" charset="0"/>
              </a:rPr>
              <a:pPr algn="r">
                <a:buClr>
                  <a:srgbClr val="000000"/>
                </a:buClr>
                <a:buSzPct val="100000"/>
                <a:buFont typeface="Arial" charset="0"/>
                <a:buNone/>
              </a:pPr>
              <a:t>2</a:t>
            </a:fld>
            <a:endParaRPr lang="es-CR">
              <a:latin typeface="Arial" charset="0"/>
              <a:ea typeface="MS Gothic" charset="0"/>
              <a:cs typeface="MS Gothic" charset="0"/>
            </a:endParaRPr>
          </a:p>
        </p:txBody>
      </p:sp>
      <p:sp>
        <p:nvSpPr>
          <p:cNvPr id="33797"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3798" name="Text Box 4"/>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IPPNW publicó la segunda edición de su informe revolucionario, Hambruna Nuclear, en diciembre de 2013. Las conclusiones de este informe, actualizado de la edición anterior publicada en 2012, son la base de esta presentación. </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El informe completo, escrito por el Copresidente Ira Helfand, está disponible en www.ippnw.org /-famine.html nuclear.</a:t>
            </a:r>
          </a:p>
        </p:txBody>
      </p:sp>
      <p:sp>
        <p:nvSpPr>
          <p:cNvPr id="33799" name="Slide Image Placeholder 1"/>
          <p:cNvSpPr>
            <a:spLocks noGrp="1" noRot="1" noChangeAspect="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46C7E6FA-A0F7-B545-9C9D-75FF846EF12C}" type="slidenum">
              <a:rPr lang="es-CR">
                <a:latin typeface="Arial" charset="0"/>
                <a:ea typeface="MS Gothic" charset="0"/>
                <a:cs typeface="MS Gothic" charset="0"/>
              </a:rPr>
              <a:pPr algn="l"/>
              <a:t>20</a:t>
            </a:fld>
            <a:endParaRPr lang="es-CR">
              <a:latin typeface="Arial" charset="0"/>
              <a:ea typeface="MS Gothic" charset="0"/>
              <a:cs typeface="MS Gothic" charset="0"/>
            </a:endParaRPr>
          </a:p>
        </p:txBody>
      </p:sp>
      <p:sp>
        <p:nvSpPr>
          <p:cNvPr id="5222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A515AB23-BE82-6F4D-A02F-31489CA52865}" type="slidenum">
              <a:rPr lang="es-CR">
                <a:latin typeface="Arial" charset="0"/>
                <a:ea typeface="MS Gothic" charset="0"/>
                <a:cs typeface="MS Gothic" charset="0"/>
              </a:rPr>
              <a:pPr algn="r">
                <a:buClr>
                  <a:srgbClr val="000000"/>
                </a:buClr>
                <a:buSzPct val="100000"/>
                <a:buFont typeface="Arial" charset="0"/>
                <a:buNone/>
              </a:pPr>
              <a:t>20</a:t>
            </a:fld>
            <a:endParaRPr lang="es-CR">
              <a:latin typeface="Arial" charset="0"/>
              <a:ea typeface="MS Gothic" charset="0"/>
              <a:cs typeface="MS Gothic" charset="0"/>
            </a:endParaRPr>
          </a:p>
        </p:txBody>
      </p:sp>
      <p:sp>
        <p:nvSpPr>
          <p:cNvPr id="5222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2229"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También hay que tomar en cuenta otros dos puntos. Primero, hay una muy alta probabilidad de que la hambruna a esta escala podría conducir a grandes epidemias de enfermedades infecciosas. La hambruna de 1816 desencadenó una epidemia de tifus en Irlanda que se extendió a gran parte de Europa y de las condiciones de hambruna en la India ese mismo año llevaron a un brote de cólera que se ha implicado en la primera pandemia de cólera a nivel mundial.  La muy estudiada Gran hambruna de Bengala de 1943 se asoció a grandes epidemias locales de cólera, malaria, viruela y disentería. A pesar de los avances en la tecnología médica de los últimos cincuenta años, una hambruna mundial en la escala prevista sería el medio ideal para epidemias de alguna o todas estas enfermedades.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Particularmente, en las grandes megalópolis del mundo en desarrollo, hacinadas, y a menudo carentes de un saneamiento adecuado en las mejores épocas, es casi seguro que veríamos brotes importantes de enfermedades infecciosas. Enfermedades como la peste, que no han sido prevalentes en los últimos años, podrían de nuevo convertirse en importantes amenazas para la salud.</a:t>
            </a:r>
          </a:p>
        </p:txBody>
      </p:sp>
      <p:sp>
        <p:nvSpPr>
          <p:cNvPr id="52230" name="Slide Image Placeholder 1"/>
          <p:cNvSpPr>
            <a:spLocks noGrp="1" noRot="1" noChangeAspect="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D5F38B7C-E6D1-284A-8AF4-A0A84F8B8AC6}" type="slidenum">
              <a:rPr lang="es-CR">
                <a:latin typeface="Arial" charset="0"/>
                <a:ea typeface="MS Gothic" charset="0"/>
                <a:cs typeface="MS Gothic" charset="0"/>
              </a:rPr>
              <a:pPr algn="l"/>
              <a:t>21</a:t>
            </a:fld>
            <a:endParaRPr lang="es-CR">
              <a:latin typeface="Arial" charset="0"/>
              <a:ea typeface="MS Gothic" charset="0"/>
              <a:cs typeface="MS Gothic" charset="0"/>
            </a:endParaRPr>
          </a:p>
        </p:txBody>
      </p:sp>
      <p:sp>
        <p:nvSpPr>
          <p:cNvPr id="5325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E02BB58B-947B-5147-B79F-612187957FB0}" type="slidenum">
              <a:rPr lang="es-CR">
                <a:latin typeface="Arial" charset="0"/>
                <a:ea typeface="MS Gothic" charset="0"/>
                <a:cs typeface="MS Gothic" charset="0"/>
              </a:rPr>
              <a:pPr algn="r">
                <a:buClr>
                  <a:srgbClr val="000000"/>
                </a:buClr>
                <a:buSzPct val="100000"/>
                <a:buFont typeface="Arial" charset="0"/>
                <a:buNone/>
              </a:pPr>
              <a:t>21</a:t>
            </a:fld>
            <a:endParaRPr lang="es-CR">
              <a:latin typeface="Arial" charset="0"/>
              <a:ea typeface="MS Gothic" charset="0"/>
              <a:cs typeface="MS Gothic" charset="0"/>
            </a:endParaRPr>
          </a:p>
        </p:txBody>
      </p:sp>
      <p:sp>
        <p:nvSpPr>
          <p:cNvPr id="5325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3253"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Finalmente debemos tener en cuenta el inmenso potencial para la guerra y los conflictos civiles que se crearía una hambruna a esta escala. En las naciones en donde la hambruna esté muy extendida, es casi seguro que habría disturbios por alimentos, y la competencia por recursos alimenticios limitados bien podría exacerbar enemistades étnicas y regionales. Entre las naciones, parece muy probable que haya conflictos armados, ya que los Estados que dependan de las importaciones adoptarían cualquier medio a su alcance para tratar de mantener el acceso a los suministros de alimentos. En el peor de los casos, esto podría implicar el uso de más armas nucleares. Es imposible calcular con exactitud el número de víctimas mortales a nivel mundial de la enfermedad y más guerras que esta guerra nuclear «regional limitada» podría causar, pero dado el alcance mundial de los efectos climáticos, los muertos por estas causas bien podría ser de otros cientos de millones.</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Y aún cuando este escenario es escalofriante, una guerra nuclear regional no es el peor peligro que enfrentamos. Este sería la amenaza que representan los arsenales de las dos superpotencias nucleares, los Estados Unidos y Rusia, que juntos mantienen unas 20.000 armas nucleares, muchas de ellas de 10 a 30 veces más potentes que las bombas en el arsenal de India y Pakistán.  Lo más alarmante es que alrededor de 2.500 de estas armas siguen estando en alerta roja.  Están montadas en misiles que pueden ser lanzados en cuestión de minutos y que pueden alcanzan sus objetivos en el otro país en cuestión de media hora.  </a:t>
            </a:r>
          </a:p>
        </p:txBody>
      </p:sp>
      <p:sp>
        <p:nvSpPr>
          <p:cNvPr id="53254" name="Slide Image Placeholder 1"/>
          <p:cNvSpPr>
            <a:spLocks noGrp="1" noRot="1" noChangeAspect="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DB7C9461-0F5D-E54A-8A94-CC1A8F4664D9}" type="slidenum">
              <a:rPr lang="es-CR">
                <a:latin typeface="Arial" charset="0"/>
                <a:ea typeface="MS Gothic" charset="0"/>
                <a:cs typeface="MS Gothic" charset="0"/>
              </a:rPr>
              <a:pPr algn="l"/>
              <a:t>22</a:t>
            </a:fld>
            <a:endParaRPr lang="es-CR">
              <a:latin typeface="Arial" charset="0"/>
              <a:ea typeface="MS Gothic" charset="0"/>
              <a:cs typeface="MS Gothic" charset="0"/>
            </a:endParaRPr>
          </a:p>
        </p:txBody>
      </p:sp>
      <p:sp>
        <p:nvSpPr>
          <p:cNvPr id="5427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745F7E4D-F5D5-FC4B-A70D-4EFF2A37DF15}" type="slidenum">
              <a:rPr lang="es-CR">
                <a:latin typeface="Arial" charset="0"/>
                <a:ea typeface="MS Gothic" charset="0"/>
                <a:cs typeface="MS Gothic" charset="0"/>
              </a:rPr>
              <a:pPr algn="r">
                <a:buClr>
                  <a:srgbClr val="000000"/>
                </a:buClr>
                <a:buSzPct val="100000"/>
                <a:buFont typeface="Arial" charset="0"/>
                <a:buNone/>
              </a:pPr>
              <a:t>22</a:t>
            </a:fld>
            <a:endParaRPr lang="es-CR">
              <a:latin typeface="Arial" charset="0"/>
              <a:ea typeface="MS Gothic" charset="0"/>
              <a:cs typeface="MS Gothic" charset="0"/>
            </a:endParaRPr>
          </a:p>
        </p:txBody>
      </p:sp>
      <p:sp>
        <p:nvSpPr>
          <p:cNvPr id="5427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4277"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El peor de los casos, que no se puede descartar mientras existan estas armas, es una guerra nuclear entre los EE.UU. y Rusia, en el que se usen muchas o todas los 20.000 armas nucleares esos países poseen entre ellos. Si 500 ojivas alcanzaran las principales ciudades de Estados Unidos y de Rusia, 100 millones de personas podrían morir dentro de la primera media hora, y decenas de millones serían heridos a muerte. Enormes extensiones de ambos países se verían cubiertas por la lluvia radiactiva y se destruirían sus infrastructuras industriales, de transporte y de comunicación. La mayoría de los estadounidenses y los rusos morirían en los meses siguientes por enfermedad de radiación, enfermedades epidémicas, la exposición e inanición. </a:t>
            </a:r>
          </a:p>
        </p:txBody>
      </p:sp>
      <p:sp>
        <p:nvSpPr>
          <p:cNvPr id="54278" name="Slide Image Placeholder 1"/>
          <p:cNvSpPr>
            <a:spLocks noGrp="1" noRot="1" noChangeAspect="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B9DBED99-2AC7-4547-AA71-68B8E29ACDC6}" type="slidenum">
              <a:rPr lang="es-CR">
                <a:latin typeface="Arial" charset="0"/>
                <a:ea typeface="MS Gothic" charset="0"/>
                <a:cs typeface="MS Gothic" charset="0"/>
              </a:rPr>
              <a:pPr algn="l"/>
              <a:t>23</a:t>
            </a:fld>
            <a:endParaRPr lang="es-CR">
              <a:latin typeface="Arial" charset="0"/>
              <a:ea typeface="MS Gothic" charset="0"/>
              <a:cs typeface="MS Gothic" charset="0"/>
            </a:endParaRPr>
          </a:p>
        </p:txBody>
      </p:sp>
      <p:sp>
        <p:nvSpPr>
          <p:cNvPr id="5529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3CEFDC28-9F72-DC4A-80BA-C9F069005CA1}" type="slidenum">
              <a:rPr lang="es-CR">
                <a:latin typeface="Arial" charset="0"/>
                <a:ea typeface="MS Gothic" charset="0"/>
                <a:cs typeface="MS Gothic" charset="0"/>
              </a:rPr>
              <a:pPr algn="r">
                <a:buClr>
                  <a:srgbClr val="000000"/>
                </a:buClr>
                <a:buSzPct val="100000"/>
                <a:buFont typeface="Arial" charset="0"/>
                <a:buNone/>
              </a:pPr>
              <a:t>23</a:t>
            </a:fld>
            <a:endParaRPr lang="es-CR">
              <a:latin typeface="Arial" charset="0"/>
              <a:ea typeface="MS Gothic" charset="0"/>
              <a:cs typeface="MS Gothic" charset="0"/>
            </a:endParaRPr>
          </a:p>
        </p:txBody>
      </p:sp>
      <p:sp>
        <p:nvSpPr>
          <p:cNvPr id="5530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5301"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Y esto no termina aquí.  Porque este ataque podría causar el mismo tipo de alteración cllimática que una guerra nuclear limitada, pero a una escala mucho más grande.  En el escenario del sur de Asia, 5 millones de toneladas de residuos entran a la atmósfera; una guerra con los arsenales estadounidenses y rusos en alerta máxima produciría </a:t>
            </a:r>
            <a:r>
              <a:rPr lang="es-CR" u="sng">
                <a:latin typeface="Arial" charset="0"/>
                <a:ea typeface="MS Gothic" charset="0"/>
                <a:cs typeface="MS Gothic" charset="0"/>
              </a:rPr>
              <a:t>50</a:t>
            </a:r>
            <a:r>
              <a:rPr lang="es-CR">
                <a:latin typeface="Arial" charset="0"/>
                <a:ea typeface="MS Gothic" charset="0"/>
                <a:cs typeface="MS Gothic" charset="0"/>
              </a:rPr>
              <a:t> millones de toneladas, y si también se usara el resto de los arsenales estratégicos que mantienen EE.UU. y Rusia, ese número se elevaría a 150 millones de toneladas.</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p:txBody>
      </p:sp>
      <p:sp>
        <p:nvSpPr>
          <p:cNvPr id="55302" name="Slide Image Placeholder 1"/>
          <p:cNvSpPr>
            <a:spLocks noGrp="1" noRot="1" noChangeAspect="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08170928-CC0D-9343-AD31-5FF5954AB4CF}" type="slidenum">
              <a:rPr lang="es-CR">
                <a:latin typeface="Arial" charset="0"/>
                <a:ea typeface="MS Gothic" charset="0"/>
                <a:cs typeface="MS Gothic" charset="0"/>
              </a:rPr>
              <a:pPr algn="l"/>
              <a:t>24</a:t>
            </a:fld>
            <a:endParaRPr lang="es-CR">
              <a:latin typeface="Arial" charset="0"/>
              <a:ea typeface="MS Gothic" charset="0"/>
              <a:cs typeface="MS Gothic" charset="0"/>
            </a:endParaRPr>
          </a:p>
        </p:txBody>
      </p:sp>
      <p:sp>
        <p:nvSpPr>
          <p:cNvPr id="5632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B4FA69EB-22E7-D742-86E7-473FFA2D5DF6}" type="slidenum">
              <a:rPr lang="es-CR">
                <a:latin typeface="Arial" charset="0"/>
                <a:ea typeface="MS Gothic" charset="0"/>
                <a:cs typeface="MS Gothic" charset="0"/>
              </a:rPr>
              <a:pPr algn="r">
                <a:buClr>
                  <a:srgbClr val="000000"/>
                </a:buClr>
                <a:buSzPct val="100000"/>
                <a:buFont typeface="Arial" charset="0"/>
                <a:buNone/>
              </a:pPr>
              <a:t>24</a:t>
            </a:fld>
            <a:endParaRPr lang="es-CR">
              <a:latin typeface="Arial" charset="0"/>
              <a:ea typeface="MS Gothic" charset="0"/>
              <a:cs typeface="MS Gothic" charset="0"/>
            </a:endParaRPr>
          </a:p>
        </p:txBody>
      </p:sp>
      <p:sp>
        <p:nvSpPr>
          <p:cNvPr id="5632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6325"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Lo que estaríamos viendo es el fin del mundo.</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150 millones de toneladas de escombros bajarían temperatura media global, no en -1,25 C, sino en -10 C. Esto produciría temperaturas que no se ven en la Tierra desde el punto más frío de la última glaciación, hace unos 18.000 años. Durante 3 años, no habría un solo día libre de las heladas en el hemisferio norte.  La agricultura se detendría, los ecosistemas colapsarían, y muchas especies, incluso tal vez la nuestra, se extinguirían.</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p:txBody>
      </p:sp>
      <p:sp>
        <p:nvSpPr>
          <p:cNvPr id="56326" name="Slide Image Placeholder 1"/>
          <p:cNvSpPr>
            <a:spLocks noGrp="1" noRot="1" noChangeAspect="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9F5DFBD4-A38F-5141-8516-A8C7E2F2DE49}" type="slidenum">
              <a:rPr lang="es-CR">
                <a:latin typeface="Arial" charset="0"/>
                <a:ea typeface="MS Gothic" charset="0"/>
                <a:cs typeface="MS Gothic" charset="0"/>
              </a:rPr>
              <a:pPr algn="l"/>
              <a:t>25</a:t>
            </a:fld>
            <a:endParaRPr lang="es-CR">
              <a:latin typeface="Arial" charset="0"/>
              <a:ea typeface="MS Gothic" charset="0"/>
              <a:cs typeface="MS Gothic" charset="0"/>
            </a:endParaRPr>
          </a:p>
        </p:txBody>
      </p:sp>
      <p:sp>
        <p:nvSpPr>
          <p:cNvPr id="5734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0A46CDFD-7F26-364B-BB67-77EB4FD8F9DD}" type="slidenum">
              <a:rPr lang="es-CR">
                <a:latin typeface="Arial" charset="0"/>
                <a:ea typeface="MS Gothic" charset="0"/>
                <a:cs typeface="MS Gothic" charset="0"/>
              </a:rPr>
              <a:pPr algn="r">
                <a:buClr>
                  <a:srgbClr val="000000"/>
                </a:buClr>
                <a:buSzPct val="100000"/>
                <a:buFont typeface="Arial" charset="0"/>
                <a:buNone/>
              </a:pPr>
              <a:t>25</a:t>
            </a:fld>
            <a:endParaRPr lang="es-CR">
              <a:latin typeface="Arial" charset="0"/>
              <a:ea typeface="MS Gothic" charset="0"/>
              <a:cs typeface="MS Gothic" charset="0"/>
            </a:endParaRPr>
          </a:p>
        </p:txBody>
      </p:sp>
      <p:sp>
        <p:nvSpPr>
          <p:cNvPr id="5734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7349"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La lección aquí es que todo el mundo realmente es el blanco de las armas de los Estados con armas nuclear, incluso aunque no se estén apuntando los misiles propiamente a nuestras ciudades. Trabajar para acabar con esta amenaza no sólo es responsabilidad de una ciudadanía global, es un interés vital para todos en la Tierra.</a:t>
            </a:r>
          </a:p>
        </p:txBody>
      </p:sp>
      <p:sp>
        <p:nvSpPr>
          <p:cNvPr id="57350" name="Slide Image Placeholder 1"/>
          <p:cNvSpPr>
            <a:spLocks noGrp="1" noRot="1" noChangeAspect="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048861C9-8407-EB41-8A20-D6DAA2CA20CC}" type="slidenum">
              <a:rPr lang="es-CR">
                <a:latin typeface="Arial" charset="0"/>
                <a:ea typeface="MS Gothic" charset="0"/>
                <a:cs typeface="MS Gothic" charset="0"/>
              </a:rPr>
              <a:pPr algn="l"/>
              <a:t>26</a:t>
            </a:fld>
            <a:endParaRPr lang="es-CR">
              <a:latin typeface="Arial" charset="0"/>
              <a:ea typeface="MS Gothic" charset="0"/>
              <a:cs typeface="MS Gothic" charset="0"/>
            </a:endParaRPr>
          </a:p>
        </p:txBody>
      </p:sp>
      <p:sp>
        <p:nvSpPr>
          <p:cNvPr id="5837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BEA527A0-9D18-C042-A24F-355538FD0814}" type="slidenum">
              <a:rPr lang="es-CR">
                <a:latin typeface="Arial" charset="0"/>
                <a:ea typeface="MS Gothic" charset="0"/>
                <a:cs typeface="MS Gothic" charset="0"/>
              </a:rPr>
              <a:pPr algn="r">
                <a:buClr>
                  <a:srgbClr val="000000"/>
                </a:buClr>
                <a:buSzPct val="100000"/>
                <a:buFont typeface="Arial" charset="0"/>
                <a:buNone/>
              </a:pPr>
              <a:t>26</a:t>
            </a:fld>
            <a:endParaRPr lang="es-CR">
              <a:latin typeface="Arial" charset="0"/>
              <a:ea typeface="MS Gothic" charset="0"/>
              <a:cs typeface="MS Gothic" charset="0"/>
            </a:endParaRPr>
          </a:p>
        </p:txBody>
      </p:sp>
      <p:sp>
        <p:nvSpPr>
          <p:cNvPr id="5837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8373"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Podemos dar el siguiente paso. Solamente estaremos verdaderamente y permanentemente a salvo de los horrores descritos aquí si prohibimos las armas nucleares y las eliminamos de la faz de la Tierra. Lo hemos hecho con las armas químicas y biológicas, y más recientemente con las minas terrestres y las municiones en racimo. Este es el momento para añadir la abolición de las armas nucleares a la lista.</a:t>
            </a:r>
          </a:p>
        </p:txBody>
      </p:sp>
      <p:sp>
        <p:nvSpPr>
          <p:cNvPr id="58374" name="Slide Image Placeholder 1"/>
          <p:cNvSpPr>
            <a:spLocks noGrp="1" noRot="1" noChangeAspect="1" noTextEdit="1"/>
          </p:cNvSpPr>
          <p:nvPr>
            <p:ph type="sldImg"/>
          </p:nvPr>
        </p:nvSpPr>
        <p:spPr>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11A34FAD-A91A-5D40-B985-EEA72C68DE66}" type="slidenum">
              <a:rPr lang="es-CR">
                <a:latin typeface="Arial" charset="0"/>
                <a:ea typeface="MS Gothic" charset="0"/>
                <a:cs typeface="MS Gothic" charset="0"/>
              </a:rPr>
              <a:pPr algn="l"/>
              <a:t>27</a:t>
            </a:fld>
            <a:endParaRPr lang="es-CR">
              <a:latin typeface="Arial" charset="0"/>
              <a:ea typeface="MS Gothic" charset="0"/>
              <a:cs typeface="MS Gothic" charset="0"/>
            </a:endParaRPr>
          </a:p>
        </p:txBody>
      </p:sp>
      <p:sp>
        <p:nvSpPr>
          <p:cNvPr id="5939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9090FDB6-CD50-8542-B0B3-68A28C39C2D1}" type="slidenum">
              <a:rPr lang="es-CR">
                <a:latin typeface="Arial" charset="0"/>
                <a:ea typeface="MS Gothic" charset="0"/>
                <a:cs typeface="MS Gothic" charset="0"/>
              </a:rPr>
              <a:pPr algn="r">
                <a:buClr>
                  <a:srgbClr val="000000"/>
                </a:buClr>
                <a:buSzPct val="100000"/>
                <a:buFont typeface="Arial" charset="0"/>
                <a:buNone/>
              </a:pPr>
              <a:t>27</a:t>
            </a:fld>
            <a:endParaRPr lang="es-CR">
              <a:latin typeface="Arial" charset="0"/>
              <a:ea typeface="MS Gothic" charset="0"/>
              <a:cs typeface="MS Gothic" charset="0"/>
            </a:endParaRPr>
          </a:p>
        </p:txBody>
      </p:sp>
      <p:sp>
        <p:nvSpPr>
          <p:cNvPr id="5939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59397"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ICAN - la Campaña Internacional para Abolir las Armas Nucleares - es una campaña de la sociedad civil, lanzada por IPPNW en 2007, que reúne a ONG, organizaciones profesionales, grupos de base, diplomáticos, líderes religiosos, académicos, grupos de jóvenes - todos los que participan para lograr un mundo más seguro, próspero y pacífico. El objetivo de ICAN es un tratado global que prohíba y elimine las armas nucleares y que elimine esta amenaza existencial para la humanidad, para nosotros y las futuras generaciones.</a:t>
            </a:r>
          </a:p>
        </p:txBody>
      </p:sp>
      <p:sp>
        <p:nvSpPr>
          <p:cNvPr id="59398" name="Slide Image Placeholder 1"/>
          <p:cNvSpPr>
            <a:spLocks noGrp="1" noRot="1" noChangeAspect="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D79684A0-5C1B-E74F-8F77-540668F05016}" type="slidenum">
              <a:rPr lang="es-CR">
                <a:latin typeface="Arial" charset="0"/>
                <a:ea typeface="MS Gothic" charset="0"/>
                <a:cs typeface="MS Gothic" charset="0"/>
              </a:rPr>
              <a:pPr algn="l"/>
              <a:t>28</a:t>
            </a:fld>
            <a:endParaRPr lang="es-CR">
              <a:latin typeface="Arial" charset="0"/>
              <a:ea typeface="MS Gothic" charset="0"/>
              <a:cs typeface="MS Gothic" charset="0"/>
            </a:endParaRPr>
          </a:p>
        </p:txBody>
      </p:sp>
      <p:sp>
        <p:nvSpPr>
          <p:cNvPr id="6041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2DCD8889-D3CE-2D42-931F-57ECB5BE3DBB}" type="slidenum">
              <a:rPr lang="es-CR">
                <a:latin typeface="Arial" charset="0"/>
                <a:ea typeface="MS Gothic" charset="0"/>
                <a:cs typeface="MS Gothic" charset="0"/>
              </a:rPr>
              <a:pPr algn="r">
                <a:buClr>
                  <a:srgbClr val="000000"/>
                </a:buClr>
                <a:buSzPct val="100000"/>
                <a:buFont typeface="Arial" charset="0"/>
                <a:buNone/>
              </a:pPr>
              <a:t>28</a:t>
            </a:fld>
            <a:endParaRPr lang="es-CR">
              <a:latin typeface="Arial" charset="0"/>
              <a:ea typeface="MS Gothic" charset="0"/>
              <a:cs typeface="MS Gothic" charset="0"/>
            </a:endParaRPr>
          </a:p>
        </p:txBody>
      </p:sp>
      <p:sp>
        <p:nvSpPr>
          <p:cNvPr id="60420"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A8C1FCC7-D924-E348-AF66-465F10FADEF6}" type="slidenum">
              <a:rPr lang="es-CR">
                <a:latin typeface="Arial" charset="0"/>
                <a:ea typeface="MS Gothic" charset="0"/>
                <a:cs typeface="MS Gothic" charset="0"/>
              </a:rPr>
              <a:pPr algn="r">
                <a:buClr>
                  <a:srgbClr val="000000"/>
                </a:buClr>
                <a:buSzPct val="100000"/>
                <a:buFont typeface="Arial" charset="0"/>
                <a:buNone/>
              </a:pPr>
              <a:t>28</a:t>
            </a:fld>
            <a:endParaRPr lang="es-CR">
              <a:latin typeface="Arial" charset="0"/>
              <a:ea typeface="MS Gothic" charset="0"/>
              <a:cs typeface="MS Gothic" charset="0"/>
            </a:endParaRPr>
          </a:p>
        </p:txBody>
      </p:sp>
      <p:sp>
        <p:nvSpPr>
          <p:cNvPr id="60421"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60422" name="Text Box 4"/>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www.ippnw.org/nuclear-famine.html</a:t>
            </a:r>
          </a:p>
        </p:txBody>
      </p:sp>
      <p:sp>
        <p:nvSpPr>
          <p:cNvPr id="60423" name="Slide Image Placeholder 1"/>
          <p:cNvSpPr>
            <a:spLocks noGrp="1" noRot="1" noChangeAspect="1" noTextEdit="1"/>
          </p:cNvSpPr>
          <p:nvPr>
            <p:ph type="sldImg"/>
          </p:nvPr>
        </p:nvSpPr>
        <p:spPr>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A29D4CC0-946B-1D4A-8772-1B324E704AA3}" type="slidenum">
              <a:rPr lang="es-CR">
                <a:latin typeface="Arial" charset="0"/>
                <a:ea typeface="MS Gothic" charset="0"/>
                <a:cs typeface="MS Gothic" charset="0"/>
              </a:rPr>
              <a:pPr algn="l"/>
              <a:t>29</a:t>
            </a:fld>
            <a:endParaRPr lang="es-CR">
              <a:latin typeface="Arial" charset="0"/>
              <a:ea typeface="MS Gothic" charset="0"/>
              <a:cs typeface="MS Gothic" charset="0"/>
            </a:endParaRPr>
          </a:p>
        </p:txBody>
      </p:sp>
      <p:sp>
        <p:nvSpPr>
          <p:cNvPr id="6144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675581F7-93E7-6849-BB08-BDCC331C80C4}" type="slidenum">
              <a:rPr lang="es-CR">
                <a:latin typeface="Arial" charset="0"/>
                <a:ea typeface="MS Gothic" charset="0"/>
                <a:cs typeface="MS Gothic" charset="0"/>
              </a:rPr>
              <a:pPr algn="r">
                <a:buClr>
                  <a:srgbClr val="000000"/>
                </a:buClr>
                <a:buSzPct val="100000"/>
                <a:buFont typeface="Arial" charset="0"/>
                <a:buNone/>
              </a:pPr>
              <a:t>29</a:t>
            </a:fld>
            <a:endParaRPr lang="es-CR">
              <a:latin typeface="Arial" charset="0"/>
              <a:ea typeface="MS Gothic" charset="0"/>
              <a:cs typeface="MS Gothic" charset="0"/>
            </a:endParaRPr>
          </a:p>
        </p:txBody>
      </p:sp>
      <p:sp>
        <p:nvSpPr>
          <p:cNvPr id="61444"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3CFCD29A-5249-EB48-959F-30703B4B9B61}" type="slidenum">
              <a:rPr lang="es-CR">
                <a:latin typeface="Arial" charset="0"/>
                <a:ea typeface="MS Gothic" charset="0"/>
                <a:cs typeface="MS Gothic" charset="0"/>
              </a:rPr>
              <a:pPr algn="r">
                <a:buClr>
                  <a:srgbClr val="000000"/>
                </a:buClr>
                <a:buSzPct val="100000"/>
                <a:buFont typeface="Arial" charset="0"/>
                <a:buNone/>
              </a:pPr>
              <a:t>29</a:t>
            </a:fld>
            <a:endParaRPr lang="es-CR">
              <a:latin typeface="Arial" charset="0"/>
              <a:ea typeface="MS Gothic" charset="0"/>
              <a:cs typeface="MS Gothic" charset="0"/>
            </a:endParaRPr>
          </a:p>
        </p:txBody>
      </p:sp>
      <p:sp>
        <p:nvSpPr>
          <p:cNvPr id="61445"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61446" name="Text Box 4"/>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Muchas gracias por su atención.</a:t>
            </a:r>
          </a:p>
        </p:txBody>
      </p:sp>
      <p:sp>
        <p:nvSpPr>
          <p:cNvPr id="61447" name="Slide Image Placeholder 1"/>
          <p:cNvSpPr>
            <a:spLocks noGrp="1" noRot="1" noChangeAspect="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675592B6-281B-C84E-8CF3-4B7A19B2EAA6}" type="slidenum">
              <a:rPr lang="es-CR">
                <a:latin typeface="Arial" charset="0"/>
                <a:ea typeface="MS Gothic" charset="0"/>
                <a:cs typeface="MS Gothic" charset="0"/>
              </a:rPr>
              <a:pPr algn="l"/>
              <a:t>3</a:t>
            </a:fld>
            <a:endParaRPr lang="es-CR">
              <a:latin typeface="Arial" charset="0"/>
              <a:ea typeface="MS Gothic" charset="0"/>
              <a:cs typeface="MS Gothic" charset="0"/>
            </a:endParaRPr>
          </a:p>
        </p:txBody>
      </p:sp>
      <p:sp>
        <p:nvSpPr>
          <p:cNvPr id="3481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567D03DA-3FAE-D04F-9A04-A88217A0307C}" type="slidenum">
              <a:rPr lang="es-CR">
                <a:latin typeface="Arial" charset="0"/>
                <a:ea typeface="MS Gothic" charset="0"/>
                <a:cs typeface="MS Gothic" charset="0"/>
              </a:rPr>
              <a:pPr algn="r">
                <a:buClr>
                  <a:srgbClr val="000000"/>
                </a:buClr>
                <a:buSzPct val="100000"/>
                <a:buFont typeface="Arial" charset="0"/>
                <a:buNone/>
              </a:pPr>
              <a:t>3</a:t>
            </a:fld>
            <a:endParaRPr lang="es-CR">
              <a:latin typeface="Arial" charset="0"/>
              <a:ea typeface="MS Gothic" charset="0"/>
              <a:cs typeface="MS Gothic" charset="0"/>
            </a:endParaRPr>
          </a:p>
        </p:txBody>
      </p:sp>
      <p:sp>
        <p:nvSpPr>
          <p:cNvPr id="34820"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C78E5CBA-CC6D-4744-95D9-D527DFFA931C}" type="slidenum">
              <a:rPr lang="es-CR">
                <a:latin typeface="Arial" charset="0"/>
                <a:ea typeface="MS Gothic" charset="0"/>
                <a:cs typeface="MS Gothic" charset="0"/>
              </a:rPr>
              <a:pPr algn="r">
                <a:buClr>
                  <a:srgbClr val="000000"/>
                </a:buClr>
                <a:buSzPct val="100000"/>
                <a:buFont typeface="Arial" charset="0"/>
                <a:buNone/>
              </a:pPr>
              <a:t>3</a:t>
            </a:fld>
            <a:endParaRPr lang="es-CR">
              <a:latin typeface="Arial" charset="0"/>
              <a:ea typeface="MS Gothic" charset="0"/>
              <a:cs typeface="MS Gothic" charset="0"/>
            </a:endParaRPr>
          </a:p>
        </p:txBody>
      </p:sp>
      <p:sp>
        <p:nvSpPr>
          <p:cNvPr id="34821"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4822" name="Text Box 4"/>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sz="1600">
                <a:latin typeface="Arial" charset="0"/>
                <a:ea typeface="MS Gothic" charset="0"/>
                <a:cs typeface="MS Gothic" charset="0"/>
              </a:rPr>
              <a:t>Una guerra nuclear regional provocaría una alteración en el clima global de proporciones inmensas. </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sz="1600">
              <a:latin typeface="Arial" charset="0"/>
              <a:ea typeface="MS Gothic" charset="0"/>
              <a:cs typeface="MS Gothic" charset="0"/>
            </a:endParaRP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sz="1600">
                <a:latin typeface="Arial" charset="0"/>
                <a:ea typeface="MS Gothic" charset="0"/>
                <a:cs typeface="MS Gothic" charset="0"/>
              </a:rPr>
              <a:t>A modo de ejemplo - y no estoy diciendo que esto es más probable que las otras posibilidades - consideremos una guerra entre India y Pakistán que involucre 100 bombas, cada una con la misma  potencia de la bomba Hiroshima, lo cual es menos de lo que tienen en sus arsenales combinados.</a:t>
            </a:r>
          </a:p>
        </p:txBody>
      </p:sp>
      <p:sp>
        <p:nvSpPr>
          <p:cNvPr id="34823" name="Slide Image Placeholder 1"/>
          <p:cNvSpPr>
            <a:spLocks noGrp="1" noRot="1" noChangeAspect="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E665733C-444F-EA4F-AF81-977E034B6237}" type="slidenum">
              <a:rPr lang="es-CR">
                <a:latin typeface="Arial" charset="0"/>
                <a:ea typeface="MS Gothic" charset="0"/>
                <a:cs typeface="MS Gothic" charset="0"/>
              </a:rPr>
              <a:pPr algn="l"/>
              <a:t>4</a:t>
            </a:fld>
            <a:endParaRPr lang="es-CR">
              <a:latin typeface="Arial" charset="0"/>
              <a:ea typeface="MS Gothic" charset="0"/>
              <a:cs typeface="MS Gothic" charset="0"/>
            </a:endParaRPr>
          </a:p>
        </p:txBody>
      </p:sp>
      <p:sp>
        <p:nvSpPr>
          <p:cNvPr id="3584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09C7C4C1-B40A-1C40-9A46-30AF3671624D}" type="slidenum">
              <a:rPr lang="es-CR">
                <a:latin typeface="Arial" charset="0"/>
                <a:ea typeface="MS Gothic" charset="0"/>
                <a:cs typeface="MS Gothic" charset="0"/>
              </a:rPr>
              <a:pPr algn="r">
                <a:buClr>
                  <a:srgbClr val="000000"/>
                </a:buClr>
                <a:buSzPct val="100000"/>
                <a:buFont typeface="Arial" charset="0"/>
                <a:buNone/>
              </a:pPr>
              <a:t>4</a:t>
            </a:fld>
            <a:endParaRPr lang="es-CR">
              <a:latin typeface="Arial" charset="0"/>
              <a:ea typeface="MS Gothic" charset="0"/>
              <a:cs typeface="MS Gothic" charset="0"/>
            </a:endParaRPr>
          </a:p>
        </p:txBody>
      </p:sp>
      <p:sp>
        <p:nvSpPr>
          <p:cNvPr id="35844"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EE685C05-6DC6-BE4A-AB8E-4C8114F2BA8F}" type="slidenum">
              <a:rPr lang="es-CR">
                <a:latin typeface="Arial" charset="0"/>
                <a:ea typeface="MS Gothic" charset="0"/>
                <a:cs typeface="MS Gothic" charset="0"/>
              </a:rPr>
              <a:pPr algn="r">
                <a:buClr>
                  <a:srgbClr val="000000"/>
                </a:buClr>
                <a:buSzPct val="100000"/>
                <a:buFont typeface="Arial" charset="0"/>
                <a:buNone/>
              </a:pPr>
              <a:t>4</a:t>
            </a:fld>
            <a:endParaRPr lang="es-CR">
              <a:latin typeface="Arial" charset="0"/>
              <a:ea typeface="MS Gothic" charset="0"/>
              <a:cs typeface="MS Gothic" charset="0"/>
            </a:endParaRPr>
          </a:p>
        </p:txBody>
      </p:sp>
      <p:sp>
        <p:nvSpPr>
          <p:cNvPr id="35845"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5846" name="Text Box 4"/>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Una guerra tal aniquilaría a 20 millones de personas de un solo golpe, ya que se destruirían las grandes ciudades del subcontinente, y cubriría a gran parte de Asia del Sur con lluvia radioactiva. </a:t>
            </a: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Pero las consecuencias globales son aún más alarmantes. </a:t>
            </a:r>
          </a:p>
        </p:txBody>
      </p:sp>
      <p:sp>
        <p:nvSpPr>
          <p:cNvPr id="35847" name="Slide Image Placeholder 1"/>
          <p:cNvSpPr>
            <a:spLocks noGrp="1" noRot="1" noChangeAspect="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5BDA2D1C-F126-5140-93C8-0F01D8964D5B}" type="slidenum">
              <a:rPr lang="es-CR">
                <a:latin typeface="Arial" charset="0"/>
                <a:ea typeface="MS Gothic" charset="0"/>
                <a:cs typeface="MS Gothic" charset="0"/>
              </a:rPr>
              <a:pPr algn="l"/>
              <a:t>5</a:t>
            </a:fld>
            <a:endParaRPr lang="es-CR">
              <a:latin typeface="Arial" charset="0"/>
              <a:ea typeface="MS Gothic" charset="0"/>
              <a:cs typeface="MS Gothic" charset="0"/>
            </a:endParaRPr>
          </a:p>
        </p:txBody>
      </p:sp>
      <p:sp>
        <p:nvSpPr>
          <p:cNvPr id="3686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F220D3CE-621C-5240-9687-2C65D29AFCC2}" type="slidenum">
              <a:rPr lang="es-CR">
                <a:latin typeface="Arial" charset="0"/>
                <a:ea typeface="MS Gothic" charset="0"/>
                <a:cs typeface="MS Gothic" charset="0"/>
              </a:rPr>
              <a:pPr algn="r">
                <a:buClr>
                  <a:srgbClr val="000000"/>
                </a:buClr>
                <a:buSzPct val="100000"/>
                <a:buFont typeface="Arial" charset="0"/>
                <a:buNone/>
              </a:pPr>
              <a:t>5</a:t>
            </a:fld>
            <a:endParaRPr lang="es-CR">
              <a:latin typeface="Arial" charset="0"/>
              <a:ea typeface="MS Gothic" charset="0"/>
              <a:cs typeface="MS Gothic" charset="0"/>
            </a:endParaRPr>
          </a:p>
        </p:txBody>
      </p:sp>
      <p:sp>
        <p:nvSpPr>
          <p:cNvPr id="36868"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C89B48B7-19D5-AD45-8E2E-2F4C8DFD55A7}" type="slidenum">
              <a:rPr lang="es-CR">
                <a:latin typeface="Arial" charset="0"/>
                <a:ea typeface="MS Gothic" charset="0"/>
                <a:cs typeface="MS Gothic" charset="0"/>
              </a:rPr>
              <a:pPr algn="r">
                <a:buClr>
                  <a:srgbClr val="000000"/>
                </a:buClr>
                <a:buSzPct val="100000"/>
                <a:buFont typeface="Arial" charset="0"/>
                <a:buNone/>
              </a:pPr>
              <a:t>5</a:t>
            </a:fld>
            <a:endParaRPr lang="es-CR">
              <a:latin typeface="Arial" charset="0"/>
              <a:ea typeface="MS Gothic" charset="0"/>
              <a:cs typeface="MS Gothic" charset="0"/>
            </a:endParaRPr>
          </a:p>
        </p:txBody>
      </p:sp>
      <p:sp>
        <p:nvSpPr>
          <p:cNvPr id="36869"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6870" name="Text Box 4"/>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Estudios revisados ​​por pares realizados por expertos en clima muestran claramente que incluso este conflicto nuclear limitado afectaría los patrones climáticos en todo el mundo. El humo negro y los escombros inyectados en la atmósfera por las explosiones y los incendios resultantes bloquearían la luz solar que llegue a la Tierra, produciendo un enfriamiento superficial promedio de -1,25 ºC que duraría varios años.  Incluso 10 años después, habría un enfriamiento persistente promedio de la superficie de -0,5 ºC.  ¿Qué importancia tiene una caída de 1,25 ºC?</a:t>
            </a:r>
          </a:p>
        </p:txBody>
      </p:sp>
      <p:sp>
        <p:nvSpPr>
          <p:cNvPr id="36871" name="Slide Image Placeholder 1"/>
          <p:cNvSpPr>
            <a:spLocks noGrp="1" noRot="1" noChangeAspect="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C1153E15-0D6E-5941-BC67-FD1BC5170FC2}" type="slidenum">
              <a:rPr lang="es-CR">
                <a:latin typeface="Arial" charset="0"/>
                <a:ea typeface="MS Gothic" charset="0"/>
                <a:cs typeface="MS Gothic" charset="0"/>
              </a:rPr>
              <a:pPr algn="l"/>
              <a:t>6</a:t>
            </a:fld>
            <a:endParaRPr lang="es-CR">
              <a:latin typeface="Arial" charset="0"/>
              <a:ea typeface="MS Gothic" charset="0"/>
              <a:cs typeface="MS Gothic" charset="0"/>
            </a:endParaRPr>
          </a:p>
        </p:txBody>
      </p:sp>
      <p:sp>
        <p:nvSpPr>
          <p:cNvPr id="3789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4FE79009-62FA-D845-9564-3F2C01736DF8}" type="slidenum">
              <a:rPr lang="es-CR">
                <a:latin typeface="Arial" charset="0"/>
                <a:ea typeface="MS Gothic" charset="0"/>
                <a:cs typeface="MS Gothic" charset="0"/>
              </a:rPr>
              <a:pPr algn="r">
                <a:buClr>
                  <a:srgbClr val="000000"/>
                </a:buClr>
                <a:buSzPct val="100000"/>
                <a:buFont typeface="Arial" charset="0"/>
                <a:buNone/>
              </a:pPr>
              <a:t>6</a:t>
            </a:fld>
            <a:endParaRPr lang="es-CR">
              <a:latin typeface="Arial" charset="0"/>
              <a:ea typeface="MS Gothic" charset="0"/>
              <a:cs typeface="MS Gothic" charset="0"/>
            </a:endParaRPr>
          </a:p>
        </p:txBody>
      </p:sp>
      <p:sp>
        <p:nvSpPr>
          <p:cNvPr id="3789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7893"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Este gráfico compara el calentamiento global de los últimos 120 años con el enfriamiento que se llevaría a cabo en cuestión de días.</a:t>
            </a:r>
          </a:p>
        </p:txBody>
      </p:sp>
      <p:sp>
        <p:nvSpPr>
          <p:cNvPr id="37894" name="Slide Image Placeholder 1"/>
          <p:cNvSpPr>
            <a:spLocks noGrp="1" noRot="1" noChangeAspect="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0724DAAD-CDEA-E34E-8CA3-D7AAEF1EE988}" type="slidenum">
              <a:rPr lang="es-CR">
                <a:latin typeface="Arial" charset="0"/>
                <a:ea typeface="MS Gothic" charset="0"/>
                <a:cs typeface="MS Gothic" charset="0"/>
              </a:rPr>
              <a:pPr algn="l"/>
              <a:t>7</a:t>
            </a:fld>
            <a:endParaRPr lang="es-CR">
              <a:latin typeface="Arial" charset="0"/>
              <a:ea typeface="MS Gothic" charset="0"/>
              <a:cs typeface="MS Gothic" charset="0"/>
            </a:endParaRPr>
          </a:p>
        </p:txBody>
      </p:sp>
      <p:sp>
        <p:nvSpPr>
          <p:cNvPr id="3891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2FF27987-4C8F-3840-B247-F5F267BD2478}" type="slidenum">
              <a:rPr lang="es-CR">
                <a:latin typeface="Arial" charset="0"/>
                <a:ea typeface="MS Gothic" charset="0"/>
                <a:cs typeface="MS Gothic" charset="0"/>
              </a:rPr>
              <a:pPr algn="r">
                <a:buClr>
                  <a:srgbClr val="000000"/>
                </a:buClr>
                <a:buSzPct val="100000"/>
                <a:buFont typeface="Arial" charset="0"/>
                <a:buNone/>
              </a:pPr>
              <a:t>7</a:t>
            </a:fld>
            <a:endParaRPr lang="es-CR">
              <a:latin typeface="Arial" charset="0"/>
              <a:ea typeface="MS Gothic" charset="0"/>
              <a:cs typeface="MS Gothic" charset="0"/>
            </a:endParaRPr>
          </a:p>
        </p:txBody>
      </p:sp>
      <p:sp>
        <p:nvSpPr>
          <p:cNvPr id="3891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8917"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Como resultado de este enfriamiento, se reduciría la época crecimiento (es decir, días libres de heladas), de 10 a 20 días en muchas de las zonas productoras de granos más importantes de todo el mundo. Esta disminución podría eliminar por completo los cultivos que no tienen tiempo suficiente para llegar a madurar. </a:t>
            </a:r>
          </a:p>
        </p:txBody>
      </p:sp>
      <p:sp>
        <p:nvSpPr>
          <p:cNvPr id="38918" name="Slide Image Placeholder 1"/>
          <p:cNvSpPr>
            <a:spLocks noGrp="1" noRot="1" noChangeAspect="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C37EBDB4-A6B9-F442-9D07-8A610E07DA43}" type="slidenum">
              <a:rPr lang="es-CR">
                <a:latin typeface="Arial" charset="0"/>
                <a:ea typeface="MS Gothic" charset="0"/>
                <a:cs typeface="MS Gothic" charset="0"/>
              </a:rPr>
              <a:pPr algn="l"/>
              <a:t>8</a:t>
            </a:fld>
            <a:endParaRPr lang="es-CR">
              <a:latin typeface="Arial" charset="0"/>
              <a:ea typeface="MS Gothic" charset="0"/>
              <a:cs typeface="MS Gothic" charset="0"/>
            </a:endParaRPr>
          </a:p>
        </p:txBody>
      </p:sp>
      <p:sp>
        <p:nvSpPr>
          <p:cNvPr id="3993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104EE4BD-F685-A146-8A51-12CFECECDBFD}" type="slidenum">
              <a:rPr lang="es-CR">
                <a:latin typeface="Arial" charset="0"/>
                <a:ea typeface="MS Gothic" charset="0"/>
                <a:cs typeface="MS Gothic" charset="0"/>
              </a:rPr>
              <a:pPr algn="r">
                <a:buClr>
                  <a:srgbClr val="000000"/>
                </a:buClr>
                <a:buSzPct val="100000"/>
                <a:buFont typeface="Arial" charset="0"/>
                <a:buNone/>
              </a:pPr>
              <a:t>8</a:t>
            </a:fld>
            <a:endParaRPr lang="es-CR">
              <a:latin typeface="Arial" charset="0"/>
              <a:ea typeface="MS Gothic" charset="0"/>
              <a:cs typeface="MS Gothic" charset="0"/>
            </a:endParaRPr>
          </a:p>
        </p:txBody>
      </p:sp>
      <p:sp>
        <p:nvSpPr>
          <p:cNvPr id="3994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39941"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Habría también importantes alteraciones en los patrones de precipitación, con una reducción del 10% en la precipitación global y grandes reducciones en el monzón de verano en Asia.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El efecto directo más importante de estos cambios en la temperatura y la precipitación sería una disminución de la producción mundial de alimentos.</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CR">
              <a:latin typeface="Arial" charset="0"/>
              <a:ea typeface="MS Gothic" charset="0"/>
              <a:cs typeface="MS Gothic" charset="0"/>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 Si bien no hay estimaciones precisas sobre la insuficiencia de la producción de alimentos disponibles en este momento, hay una experiencia histórica sobre episodios de enfriamiento anteriores que sugiere que el impacto sobre los suministros de alimentos sería muy grande.</a:t>
            </a:r>
          </a:p>
        </p:txBody>
      </p:sp>
      <p:sp>
        <p:nvSpPr>
          <p:cNvPr id="39942" name="Slide Image Placeholder 1"/>
          <p:cNvSpPr>
            <a:spLocks noGrp="1" noRot="1" noChangeAspect="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l"/>
            <a:fld id="{943A1240-979B-CF4A-88CC-0634A394EE03}" type="slidenum">
              <a:rPr lang="es-CR">
                <a:latin typeface="Arial" charset="0"/>
                <a:ea typeface="MS Gothic" charset="0"/>
                <a:cs typeface="MS Gothic" charset="0"/>
              </a:rPr>
              <a:pPr algn="l"/>
              <a:t>9</a:t>
            </a:fld>
            <a:endParaRPr lang="es-CR">
              <a:latin typeface="Arial" charset="0"/>
              <a:ea typeface="MS Gothic" charset="0"/>
              <a:cs typeface="MS Gothic" charset="0"/>
            </a:endParaRPr>
          </a:p>
        </p:txBody>
      </p:sp>
      <p:sp>
        <p:nvSpPr>
          <p:cNvPr id="4096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MS PGothic" charset="0"/>
                <a:cs typeface="MS PGothic" charset="0"/>
              </a:defRPr>
            </a:lvl9pPr>
          </a:lstStyle>
          <a:p>
            <a:pPr algn="r">
              <a:buClr>
                <a:srgbClr val="000000"/>
              </a:buClr>
              <a:buSzPct val="100000"/>
              <a:buFont typeface="Arial" charset="0"/>
              <a:buNone/>
            </a:pPr>
            <a:fld id="{6CDF623F-D6BF-7449-9CF9-9AC2A8C94327}" type="slidenum">
              <a:rPr lang="es-CR">
                <a:latin typeface="Arial" charset="0"/>
                <a:ea typeface="MS Gothic" charset="0"/>
                <a:cs typeface="MS Gothic" charset="0"/>
              </a:rPr>
              <a:pPr algn="r">
                <a:buClr>
                  <a:srgbClr val="000000"/>
                </a:buClr>
                <a:buSzPct val="100000"/>
                <a:buFont typeface="Arial" charset="0"/>
                <a:buNone/>
              </a:pPr>
              <a:t>9</a:t>
            </a:fld>
            <a:endParaRPr lang="es-CR">
              <a:latin typeface="Arial" charset="0"/>
              <a:ea typeface="MS Gothic" charset="0"/>
              <a:cs typeface="MS Gothic" charset="0"/>
            </a:endParaRPr>
          </a:p>
        </p:txBody>
      </p:sp>
      <p:sp>
        <p:nvSpPr>
          <p:cNvPr id="4096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a:lnSpc>
                <a:spcPct val="93000"/>
              </a:lnSpc>
              <a:buClr>
                <a:srgbClr val="000000"/>
              </a:buClr>
              <a:buSzPct val="100000"/>
              <a:buFont typeface="Arial" charset="0"/>
              <a:buNone/>
            </a:pPr>
            <a:endParaRPr lang="es-CR" sz="1800">
              <a:solidFill>
                <a:schemeClr val="bg1"/>
              </a:solidFill>
              <a:latin typeface="Arial" charset="0"/>
              <a:ea typeface="MS Gothic" charset="0"/>
              <a:cs typeface="MS Gothic" charset="0"/>
            </a:endParaRPr>
          </a:p>
        </p:txBody>
      </p:sp>
      <p:sp>
        <p:nvSpPr>
          <p:cNvPr id="40965"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a:latin typeface="Arial" charset="0"/>
                <a:ea typeface="MS Gothic" charset="0"/>
                <a:cs typeface="MS Gothic" charset="0"/>
              </a:rPr>
              <a:t>El episodio que más se ha estudiado de estos es el caso del "el año sin verano" de 1816, que se produjo tras la erupción del volcán Tambora en Indonesia en 1815. El enfriamiento global promedio fue de solo -0,7 C y duró solo un año.  Pero en Norteamérica, ese enfriamiento produjo una interrupción completa de la temporada de crecimiento, con heladas arrasadoras en junio, julio y dos veces en agosto.  Hubo una pérdida generalizada de cultivos con una duplicación de los precios de granos.  En las zonas densamente pobladas en otras partes del mundo, las consecuencias fueron mucho peores, reportándose hambrunas en Irlanda, Francia, Suiza, los estados alemanes y la India.</a:t>
            </a:r>
          </a:p>
        </p:txBody>
      </p:sp>
      <p:sp>
        <p:nvSpPr>
          <p:cNvPr id="40966" name="Slide Image Placeholder 1"/>
          <p:cNvSpPr>
            <a:spLocks noGrp="1" noRot="1" noChangeAspect="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9BDA6E0A-0A19-EA48-8724-4D6D546993CC}" type="slidenum">
              <a:rPr lang="en-GB"/>
              <a:pPr/>
              <a:t>‹#›</a:t>
            </a:fld>
            <a:endParaRPr lang="en-GB"/>
          </a:p>
        </p:txBody>
      </p:sp>
    </p:spTree>
    <p:extLst>
      <p:ext uri="{BB962C8B-B14F-4D97-AF65-F5344CB8AC3E}">
        <p14:creationId xmlns:p14="http://schemas.microsoft.com/office/powerpoint/2010/main" val="26050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CE7BFB2-14AC-D449-826B-8188BEA75B67}" type="slidenum">
              <a:rPr lang="en-GB"/>
              <a:pPr/>
              <a:t>‹#›</a:t>
            </a:fld>
            <a:endParaRPr lang="en-GB"/>
          </a:p>
        </p:txBody>
      </p:sp>
    </p:spTree>
    <p:extLst>
      <p:ext uri="{BB962C8B-B14F-4D97-AF65-F5344CB8AC3E}">
        <p14:creationId xmlns:p14="http://schemas.microsoft.com/office/powerpoint/2010/main" val="128361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775FAEAB-25C1-C74C-8EB0-CCAD80544F1F}" type="slidenum">
              <a:rPr lang="en-GB"/>
              <a:pPr/>
              <a:t>‹#›</a:t>
            </a:fld>
            <a:endParaRPr lang="en-GB"/>
          </a:p>
        </p:txBody>
      </p:sp>
    </p:spTree>
    <p:extLst>
      <p:ext uri="{BB962C8B-B14F-4D97-AF65-F5344CB8AC3E}">
        <p14:creationId xmlns:p14="http://schemas.microsoft.com/office/powerpoint/2010/main" val="364147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1822ACD-5B42-3C43-B0A4-A1D0AC825F2F}" type="slidenum">
              <a:rPr lang="en-GB"/>
              <a:pPr/>
              <a:t>‹#›</a:t>
            </a:fld>
            <a:endParaRPr lang="en-GB"/>
          </a:p>
        </p:txBody>
      </p:sp>
    </p:spTree>
    <p:extLst>
      <p:ext uri="{BB962C8B-B14F-4D97-AF65-F5344CB8AC3E}">
        <p14:creationId xmlns:p14="http://schemas.microsoft.com/office/powerpoint/2010/main" val="164191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9044220C-28DB-B040-9C59-6958FFE77599}" type="slidenum">
              <a:rPr lang="en-GB"/>
              <a:pPr/>
              <a:t>‹#›</a:t>
            </a:fld>
            <a:endParaRPr lang="en-GB"/>
          </a:p>
        </p:txBody>
      </p:sp>
    </p:spTree>
    <p:extLst>
      <p:ext uri="{BB962C8B-B14F-4D97-AF65-F5344CB8AC3E}">
        <p14:creationId xmlns:p14="http://schemas.microsoft.com/office/powerpoint/2010/main" val="400070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FA086640-54B6-BA48-AFB8-C64EAE75929B}" type="slidenum">
              <a:rPr lang="en-GB"/>
              <a:pPr/>
              <a:t>‹#›</a:t>
            </a:fld>
            <a:endParaRPr lang="en-GB"/>
          </a:p>
        </p:txBody>
      </p:sp>
    </p:spTree>
    <p:extLst>
      <p:ext uri="{BB962C8B-B14F-4D97-AF65-F5344CB8AC3E}">
        <p14:creationId xmlns:p14="http://schemas.microsoft.com/office/powerpoint/2010/main" val="169709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47DDE752-DED8-3842-AA12-1CB6B02C2FBB}" type="slidenum">
              <a:rPr lang="en-GB"/>
              <a:pPr/>
              <a:t>‹#›</a:t>
            </a:fld>
            <a:endParaRPr lang="en-GB"/>
          </a:p>
        </p:txBody>
      </p:sp>
    </p:spTree>
    <p:extLst>
      <p:ext uri="{BB962C8B-B14F-4D97-AF65-F5344CB8AC3E}">
        <p14:creationId xmlns:p14="http://schemas.microsoft.com/office/powerpoint/2010/main" val="220474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9BEF3208-FACB-ED41-917B-04D8B0CD1406}" type="slidenum">
              <a:rPr lang="en-GB"/>
              <a:pPr/>
              <a:t>‹#›</a:t>
            </a:fld>
            <a:endParaRPr lang="en-GB"/>
          </a:p>
        </p:txBody>
      </p:sp>
    </p:spTree>
    <p:extLst>
      <p:ext uri="{BB962C8B-B14F-4D97-AF65-F5344CB8AC3E}">
        <p14:creationId xmlns:p14="http://schemas.microsoft.com/office/powerpoint/2010/main" val="269176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3C57CE03-372D-5D4A-8AEC-36899FF5B23C}" type="slidenum">
              <a:rPr lang="en-GB"/>
              <a:pPr/>
              <a:t>‹#›</a:t>
            </a:fld>
            <a:endParaRPr lang="en-GB"/>
          </a:p>
        </p:txBody>
      </p:sp>
    </p:spTree>
    <p:extLst>
      <p:ext uri="{BB962C8B-B14F-4D97-AF65-F5344CB8AC3E}">
        <p14:creationId xmlns:p14="http://schemas.microsoft.com/office/powerpoint/2010/main" val="279278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73F5B479-4B7A-6D49-8DC2-AB8FBE73FD42}" type="slidenum">
              <a:rPr lang="en-GB"/>
              <a:pPr/>
              <a:t>‹#›</a:t>
            </a:fld>
            <a:endParaRPr lang="en-GB"/>
          </a:p>
        </p:txBody>
      </p:sp>
    </p:spTree>
    <p:extLst>
      <p:ext uri="{BB962C8B-B14F-4D97-AF65-F5344CB8AC3E}">
        <p14:creationId xmlns:p14="http://schemas.microsoft.com/office/powerpoint/2010/main" val="17320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D26C7D82-C584-D341-9252-35E5CE8254E6}" type="slidenum">
              <a:rPr lang="en-GB"/>
              <a:pPr/>
              <a:t>‹#›</a:t>
            </a:fld>
            <a:endParaRPr lang="en-GB"/>
          </a:p>
        </p:txBody>
      </p:sp>
    </p:spTree>
    <p:extLst>
      <p:ext uri="{BB962C8B-B14F-4D97-AF65-F5344CB8AC3E}">
        <p14:creationId xmlns:p14="http://schemas.microsoft.com/office/powerpoint/2010/main" val="2940063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p:spPr>
        <p:txBody>
          <a:bodyPr wrap="none" anchor="ctr"/>
          <a:lstStyle>
            <a:lvl1pPr eaLnBrk="0" hangingPunct="0">
              <a:defRPr sz="2400">
                <a:solidFill>
                  <a:schemeClr val="bg1"/>
                </a:solidFill>
                <a:latin typeface="Arial" charset="0"/>
                <a:ea typeface="MS Gothic" charset="0"/>
                <a:cs typeface="MS Gothic" charset="0"/>
              </a:defRPr>
            </a:lvl1pPr>
            <a:lvl2pPr marL="742950" indent="-285750" eaLnBrk="0" hangingPunct="0">
              <a:defRPr sz="2400">
                <a:solidFill>
                  <a:schemeClr val="bg1"/>
                </a:solidFill>
                <a:latin typeface="Arial" charset="0"/>
                <a:ea typeface="MS Gothic" charset="0"/>
                <a:cs typeface="MS Gothic" charset="0"/>
              </a:defRPr>
            </a:lvl2pPr>
            <a:lvl3pPr marL="1143000" indent="-228600" eaLnBrk="0" hangingPunct="0">
              <a:defRPr sz="2400">
                <a:solidFill>
                  <a:schemeClr val="bg1"/>
                </a:solidFill>
                <a:latin typeface="Arial" charset="0"/>
                <a:ea typeface="MS Gothic" charset="0"/>
                <a:cs typeface="MS Gothic" charset="0"/>
              </a:defRPr>
            </a:lvl3pPr>
            <a:lvl4pPr marL="1600200" indent="-228600" eaLnBrk="0" hangingPunct="0">
              <a:defRPr sz="2400">
                <a:solidFill>
                  <a:schemeClr val="bg1"/>
                </a:solidFill>
                <a:latin typeface="Arial" charset="0"/>
                <a:ea typeface="MS Gothic" charset="0"/>
                <a:cs typeface="MS Gothic" charset="0"/>
              </a:defRPr>
            </a:lvl4pPr>
            <a:lvl5pPr marL="2057400" indent="-228600" eaLnBrk="0" hangingPunct="0">
              <a:defRPr sz="2400">
                <a:solidFill>
                  <a:schemeClr val="bg1"/>
                </a:solidFill>
                <a:latin typeface="Arial" charset="0"/>
                <a:ea typeface="MS Gothic" charset="0"/>
                <a:cs typeface="MS Gothic"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9pPr>
          </a:lstStyle>
          <a:p>
            <a:pPr eaLnBrk="1" hangingPunct="1">
              <a:lnSpc>
                <a:spcPct val="93000"/>
              </a:lnSpc>
              <a:buClr>
                <a:srgbClr val="000000"/>
              </a:buClr>
              <a:buSzPct val="100000"/>
              <a:buFont typeface="Arial" charset="0"/>
              <a:buNone/>
              <a:defRPr/>
            </a:pPr>
            <a:endParaRPr lang="en-US" sz="1800" smtClean="0"/>
          </a:p>
        </p:txBody>
      </p:sp>
      <p:sp>
        <p:nvSpPr>
          <p:cNvPr id="1029" name="Text Box 4"/>
          <p:cNvSpPr txBox="1">
            <a:spLocks noChangeArrowheads="1"/>
          </p:cNvSpPr>
          <p:nvPr/>
        </p:nvSpPr>
        <p:spPr bwMode="auto">
          <a:xfrm>
            <a:off x="3124200" y="6245225"/>
            <a:ext cx="2895600" cy="476250"/>
          </a:xfrm>
          <a:prstGeom prst="rect">
            <a:avLst/>
          </a:prstGeom>
          <a:noFill/>
          <a:ln>
            <a:noFill/>
          </a:ln>
          <a:extLst/>
        </p:spPr>
        <p:txBody>
          <a:bodyPr wrap="none" anchor="ctr"/>
          <a:lstStyle>
            <a:lvl1pPr eaLnBrk="0" hangingPunct="0">
              <a:defRPr sz="2400">
                <a:solidFill>
                  <a:schemeClr val="bg1"/>
                </a:solidFill>
                <a:latin typeface="Arial" charset="0"/>
                <a:ea typeface="MS Gothic" charset="0"/>
                <a:cs typeface="MS Gothic" charset="0"/>
              </a:defRPr>
            </a:lvl1pPr>
            <a:lvl2pPr marL="742950" indent="-285750" eaLnBrk="0" hangingPunct="0">
              <a:defRPr sz="2400">
                <a:solidFill>
                  <a:schemeClr val="bg1"/>
                </a:solidFill>
                <a:latin typeface="Arial" charset="0"/>
                <a:ea typeface="MS Gothic" charset="0"/>
                <a:cs typeface="MS Gothic" charset="0"/>
              </a:defRPr>
            </a:lvl2pPr>
            <a:lvl3pPr marL="1143000" indent="-228600" eaLnBrk="0" hangingPunct="0">
              <a:defRPr sz="2400">
                <a:solidFill>
                  <a:schemeClr val="bg1"/>
                </a:solidFill>
                <a:latin typeface="Arial" charset="0"/>
                <a:ea typeface="MS Gothic" charset="0"/>
                <a:cs typeface="MS Gothic" charset="0"/>
              </a:defRPr>
            </a:lvl3pPr>
            <a:lvl4pPr marL="1600200" indent="-228600" eaLnBrk="0" hangingPunct="0">
              <a:defRPr sz="2400">
                <a:solidFill>
                  <a:schemeClr val="bg1"/>
                </a:solidFill>
                <a:latin typeface="Arial" charset="0"/>
                <a:ea typeface="MS Gothic" charset="0"/>
                <a:cs typeface="MS Gothic" charset="0"/>
              </a:defRPr>
            </a:lvl4pPr>
            <a:lvl5pPr marL="2057400" indent="-228600" eaLnBrk="0" hangingPunct="0">
              <a:defRPr sz="2400">
                <a:solidFill>
                  <a:schemeClr val="bg1"/>
                </a:solidFill>
                <a:latin typeface="Arial" charset="0"/>
                <a:ea typeface="MS Gothic" charset="0"/>
                <a:cs typeface="MS Gothic"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Gothic" charset="0"/>
                <a:cs typeface="MS Gothic" charset="0"/>
              </a:defRPr>
            </a:lvl9pPr>
          </a:lstStyle>
          <a:p>
            <a:pPr eaLnBrk="1" hangingPunct="1">
              <a:lnSpc>
                <a:spcPct val="93000"/>
              </a:lnSpc>
              <a:buClr>
                <a:srgbClr val="000000"/>
              </a:buClr>
              <a:buSzPct val="100000"/>
              <a:buFont typeface="Arial" charset="0"/>
              <a:buNone/>
              <a:defRPr/>
            </a:pPr>
            <a:endParaRPr lang="en-US" sz="1800" smtClean="0"/>
          </a:p>
        </p:txBody>
      </p:sp>
      <p:sp>
        <p:nvSpPr>
          <p:cNvPr id="2"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Arial" charset="0"/>
              <a:buNone/>
              <a:defRPr sz="1400">
                <a:solidFill>
                  <a:srgbClr val="000000"/>
                </a:solidFill>
              </a:defRPr>
            </a:lvl1pPr>
          </a:lstStyle>
          <a:p>
            <a:fld id="{A6924C26-79B3-FA41-A678-954FB382300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S Gothic" charset="0"/>
        </a:defRPr>
      </a:lvl1pPr>
      <a:lvl2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cs typeface="MS Gothic" charset="0"/>
        </a:defRPr>
      </a:lvl2pPr>
      <a:lvl3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cs typeface="MS Gothic" charset="0"/>
        </a:defRPr>
      </a:lvl3pPr>
      <a:lvl4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cs typeface="MS Gothic" charset="0"/>
        </a:defRPr>
      </a:lvl4pPr>
      <a:lvl5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cs typeface="MS Gothic" charset="0"/>
        </a:defRPr>
      </a:lvl5pPr>
      <a:lvl6pPr marL="4572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6pPr>
      <a:lvl7pPr marL="9144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7pPr>
      <a:lvl8pPr marL="13716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8pPr>
      <a:lvl9pPr marL="18288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9pPr>
    </p:titleStyle>
    <p:bodyStyle>
      <a:lvl1pPr marL="341313" indent="-341313" algn="l" defTabSz="457200"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mn-ea"/>
          <a:cs typeface="MS Gothic" charset="0"/>
        </a:defRPr>
      </a:lvl1pPr>
      <a:lvl2pPr marL="741363" indent="-284163" algn="l" defTabSz="457200"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S Gothic" charset="0"/>
        </a:defRPr>
      </a:lvl2pPr>
      <a:lvl3pPr marL="1143000" indent="-228600" algn="l" defTabSz="457200"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S Gothic" charset="0"/>
        </a:defRPr>
      </a:lvl3pPr>
      <a:lvl4pPr marL="16002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S Gothic" charset="0"/>
        </a:defRPr>
      </a:lvl4pPr>
      <a:lvl5pPr marL="20574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S Gothic" charset="0"/>
        </a:defRPr>
      </a:lvl5pPr>
      <a:lvl6pPr marL="25146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gif"/></Relationships>
</file>

<file path=ppt/slides/_rels/slide25.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1.jpeg"/><Relationship Id="rId4" Type="http://schemas.openxmlformats.org/officeDocument/2006/relationships/image" Target="../media/image4.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png"/><Relationship Id="rId10"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4.png"/><Relationship Id="rId5"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685800" y="3505200"/>
            <a:ext cx="76962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Arial" charset="0"/>
              <a:buNone/>
            </a:pPr>
            <a:r>
              <a:rPr lang="es-CR" sz="5400">
                <a:solidFill>
                  <a:srgbClr val="FFFFFF"/>
                </a:solidFill>
                <a:cs typeface="Arial" charset="0"/>
              </a:rPr>
              <a:t>Hambruna Nuclear:</a:t>
            </a:r>
          </a:p>
          <a:p>
            <a:pPr algn="ctr">
              <a:buClr>
                <a:srgbClr val="FFFFFF"/>
              </a:buClr>
              <a:buSzPct val="100000"/>
              <a:buFont typeface="Arial" charset="0"/>
              <a:buNone/>
            </a:pPr>
            <a:r>
              <a:rPr lang="es-CR" sz="3600">
                <a:solidFill>
                  <a:srgbClr val="FFFFFF"/>
                </a:solidFill>
                <a:cs typeface="Arial" charset="0"/>
              </a:rPr>
              <a:t>Los efectos sobre el clima global</a:t>
            </a:r>
          </a:p>
          <a:p>
            <a:pPr algn="ctr">
              <a:lnSpc>
                <a:spcPct val="70000"/>
              </a:lnSpc>
              <a:buClr>
                <a:srgbClr val="FFFFFF"/>
              </a:buClr>
              <a:buSzPct val="100000"/>
              <a:buFont typeface="Arial" charset="0"/>
              <a:buNone/>
            </a:pPr>
            <a:r>
              <a:rPr lang="es-CR" sz="3600">
                <a:solidFill>
                  <a:srgbClr val="FFFFFF"/>
                </a:solidFill>
                <a:cs typeface="Arial" charset="0"/>
              </a:rPr>
              <a:t>de una guerra nuclear regional</a:t>
            </a:r>
            <a:endParaRPr lang="es-CR" sz="5400">
              <a:cs typeface="Arial" charset="0"/>
            </a:endParaRPr>
          </a:p>
          <a:p>
            <a:pPr algn="ctr">
              <a:lnSpc>
                <a:spcPct val="70000"/>
              </a:lnSpc>
              <a:buClr>
                <a:srgbClr val="FFFFFF"/>
              </a:buClr>
              <a:buSzPct val="100000"/>
              <a:buFont typeface="Arial" charset="0"/>
              <a:buNone/>
            </a:pPr>
            <a:endParaRPr lang="es-CR" sz="5400">
              <a:cs typeface="Arial" charset="0"/>
            </a:endParaRPr>
          </a:p>
          <a:p>
            <a:pPr algn="ctr">
              <a:lnSpc>
                <a:spcPct val="70000"/>
              </a:lnSpc>
              <a:buClr>
                <a:srgbClr val="FFFFFF"/>
              </a:buClr>
              <a:buSzPct val="100000"/>
              <a:buFont typeface="Arial" charset="0"/>
              <a:buNone/>
            </a:pPr>
            <a:r>
              <a:rPr lang="es-CR" sz="2000">
                <a:solidFill>
                  <a:srgbClr val="000090"/>
                </a:solidFill>
                <a:cs typeface="Arial" charset="0"/>
              </a:rPr>
              <a:t>Asociación Internacional de Médicos para la Prevención de la Guerra Nuclear</a:t>
            </a:r>
            <a:r>
              <a:rPr lang="es-CR" sz="5400">
                <a:solidFill>
                  <a:srgbClr val="CFFFFF"/>
                </a:solidFill>
                <a:cs typeface="Arial" charset="0"/>
              </a:rPr>
              <a:t/>
            </a:r>
            <a:br>
              <a:rPr lang="es-CR" sz="5400">
                <a:solidFill>
                  <a:srgbClr val="CFFFFF"/>
                </a:solidFill>
                <a:cs typeface="Arial" charset="0"/>
              </a:rPr>
            </a:br>
            <a:endParaRPr lang="es-CR" sz="5400">
              <a:solidFill>
                <a:srgbClr val="CFFFFF"/>
              </a:solidFill>
              <a:cs typeface="Arial" charset="0"/>
            </a:endParaRPr>
          </a:p>
        </p:txBody>
      </p:sp>
      <p:sp>
        <p:nvSpPr>
          <p:cNvPr id="2051" name="Rectangle 3"/>
          <p:cNvSpPr>
            <a:spLocks noChangeArrowheads="1"/>
          </p:cNvSpPr>
          <p:nvPr/>
        </p:nvSpPr>
        <p:spPr bwMode="auto">
          <a:xfrm>
            <a:off x="304800" y="51054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93000"/>
              </a:lnSpc>
              <a:buClr>
                <a:srgbClr val="000000"/>
              </a:buClr>
              <a:buSzPct val="100000"/>
              <a:buFont typeface="Arial" charset="0"/>
              <a:buNone/>
            </a:pPr>
            <a:endParaRPr lang="es-CR">
              <a:cs typeface="Arial" charset="0"/>
            </a:endParaRPr>
          </a:p>
        </p:txBody>
      </p:sp>
      <p:pic>
        <p:nvPicPr>
          <p:cNvPr id="2052" name="Picture 1"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228600"/>
            <a:ext cx="29162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68338" y="355600"/>
            <a:ext cx="7772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2800" b="1">
                <a:solidFill>
                  <a:srgbClr val="FFFF00"/>
                </a:solidFill>
                <a:latin typeface="Helvetica" charset="0"/>
                <a:cs typeface="Arial" charset="0"/>
              </a:rPr>
              <a:t>Guerra Nuclear:</a:t>
            </a:r>
            <a:r>
              <a:rPr lang="es-CR" sz="2800">
                <a:solidFill>
                  <a:srgbClr val="FFFF00"/>
                </a:solidFill>
                <a:latin typeface="Helvetica" charset="0"/>
                <a:cs typeface="Arial" charset="0"/>
              </a:rPr>
              <a:t> </a:t>
            </a:r>
            <a:r>
              <a:rPr lang="es-CR" sz="2800" b="1">
                <a:solidFill>
                  <a:srgbClr val="FFFF00"/>
                </a:solidFill>
                <a:latin typeface="Helvetica" charset="0"/>
                <a:cs typeface="Arial" charset="0"/>
              </a:rPr>
              <a:t>el impacto</a:t>
            </a:r>
            <a:br>
              <a:rPr lang="es-CR" sz="2800" b="1">
                <a:solidFill>
                  <a:srgbClr val="FFFF00"/>
                </a:solidFill>
                <a:latin typeface="Helvetica" charset="0"/>
                <a:cs typeface="Arial" charset="0"/>
              </a:rPr>
            </a:br>
            <a:r>
              <a:rPr lang="es-CR" sz="2800">
                <a:solidFill>
                  <a:srgbClr val="FFFF00"/>
                </a:solidFill>
                <a:latin typeface="Helvetica" charset="0"/>
                <a:cs typeface="Arial" charset="0"/>
              </a:rPr>
              <a:t> </a:t>
            </a:r>
            <a:r>
              <a:rPr lang="es-CR" sz="2800" b="1">
                <a:solidFill>
                  <a:srgbClr val="FFFF00"/>
                </a:solidFill>
                <a:latin typeface="Helvetica" charset="0"/>
                <a:cs typeface="Arial" charset="0"/>
              </a:rPr>
              <a:t>sobre la Agricultura</a:t>
            </a:r>
            <a:r>
              <a:rPr lang="es-CR" sz="2800">
                <a:solidFill>
                  <a:srgbClr val="FFFF00"/>
                </a:solidFill>
                <a:latin typeface="Helvetica" charset="0"/>
                <a:cs typeface="Arial" charset="0"/>
              </a:rPr>
              <a:t> </a:t>
            </a:r>
          </a:p>
        </p:txBody>
      </p:sp>
      <p:sp>
        <p:nvSpPr>
          <p:cNvPr id="11267" name="Text Box 2"/>
          <p:cNvSpPr txBox="1">
            <a:spLocks noChangeArrowheads="1"/>
          </p:cNvSpPr>
          <p:nvPr/>
        </p:nvSpPr>
        <p:spPr bwMode="auto">
          <a:xfrm>
            <a:off x="911225" y="1311275"/>
            <a:ext cx="7380288"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spcBef>
                <a:spcPts val="1500"/>
              </a:spcBef>
              <a:spcAft>
                <a:spcPts val="1500"/>
              </a:spcAft>
              <a:buClr>
                <a:srgbClr val="BBE0E3"/>
              </a:buClr>
              <a:buSzPct val="100000"/>
              <a:buFont typeface="Helvetica" charset="0"/>
              <a:buChar char="•"/>
            </a:pPr>
            <a:r>
              <a:rPr lang="es-CR" sz="2000" b="1">
                <a:solidFill>
                  <a:srgbClr val="FFFF00"/>
                </a:solidFill>
                <a:latin typeface="Helvetica" charset="0"/>
                <a:cs typeface="Arial" charset="0"/>
              </a:rPr>
              <a:t>Un Enfriamiento brusco</a:t>
            </a:r>
            <a:r>
              <a:rPr lang="es-CR" sz="2000">
                <a:solidFill>
                  <a:srgbClr val="FFFFFF"/>
                </a:solidFill>
                <a:latin typeface="Helvetica" charset="0"/>
                <a:cs typeface="Arial" charset="0"/>
              </a:rPr>
              <a:t>, reducción de la luz solar, menos lluvias acortan las épocas de crecimiento; se reducen los rendimientos de los cultivos</a:t>
            </a:r>
          </a:p>
          <a:p>
            <a:pPr>
              <a:spcBef>
                <a:spcPts val="1500"/>
              </a:spcBef>
              <a:spcAft>
                <a:spcPts val="1500"/>
              </a:spcAft>
              <a:buClr>
                <a:srgbClr val="BBE0E3"/>
              </a:buClr>
              <a:buSzPct val="100000"/>
              <a:buFont typeface="Helvetica" charset="0"/>
              <a:buChar char="•"/>
            </a:pPr>
            <a:r>
              <a:rPr lang="es-CR" sz="2000">
                <a:latin typeface="Helvetica" charset="0"/>
                <a:cs typeface="Arial" charset="0"/>
              </a:rPr>
              <a:t> </a:t>
            </a:r>
            <a:r>
              <a:rPr lang="es-CR" sz="2000">
                <a:solidFill>
                  <a:srgbClr val="FFFFFF"/>
                </a:solidFill>
                <a:latin typeface="Helvetica" charset="0"/>
                <a:cs typeface="Arial" charset="0"/>
              </a:rPr>
              <a:t>La </a:t>
            </a:r>
            <a:r>
              <a:rPr lang="es-CR" sz="2000" b="1">
                <a:solidFill>
                  <a:srgbClr val="FFFF00"/>
                </a:solidFill>
                <a:latin typeface="Helvetica" charset="0"/>
                <a:cs typeface="Arial" charset="0"/>
              </a:rPr>
              <a:t>reducción drástica del ozono </a:t>
            </a:r>
            <a:r>
              <a:rPr lang="es-CR" sz="2000">
                <a:solidFill>
                  <a:srgbClr val="FFFFFF"/>
                </a:solidFill>
                <a:latin typeface="Helvetica" charset="0"/>
                <a:cs typeface="Arial" charset="0"/>
              </a:rPr>
              <a:t>en la estratosfera daña a los cultivos sensibles a UV-B</a:t>
            </a:r>
          </a:p>
          <a:p>
            <a:pPr>
              <a:spcBef>
                <a:spcPts val="1500"/>
              </a:spcBef>
              <a:buClr>
                <a:srgbClr val="BBE0E3"/>
              </a:buClr>
              <a:buSzPct val="100000"/>
              <a:buFont typeface="Helvetica" charset="0"/>
              <a:buChar char="•"/>
            </a:pPr>
            <a:r>
              <a:rPr lang="es-CR" sz="2000">
                <a:solidFill>
                  <a:srgbClr val="FFFFFF"/>
                </a:solidFill>
                <a:latin typeface="Helvetica" charset="0"/>
                <a:cs typeface="Arial" charset="0"/>
              </a:rPr>
              <a:t> La interrupción de los suministros de petróleo afecta el uso de la maquinaria agrícola y de la producción de fertilizantes y plaguicidas</a:t>
            </a:r>
          </a:p>
          <a:p>
            <a:pPr>
              <a:spcBef>
                <a:spcPts val="1500"/>
              </a:spcBef>
              <a:buClr>
                <a:srgbClr val="BBE0E3"/>
              </a:buClr>
              <a:buSzPct val="100000"/>
              <a:buFont typeface="Helvetica" charset="0"/>
              <a:buChar char="•"/>
            </a:pPr>
            <a:r>
              <a:rPr lang="es-CR" sz="2000">
                <a:solidFill>
                  <a:srgbClr val="FFFFFF"/>
                </a:solidFill>
                <a:latin typeface="Helvetica" charset="0"/>
                <a:cs typeface="Arial" charset="0"/>
              </a:rPr>
              <a:t> </a:t>
            </a:r>
            <a:r>
              <a:rPr lang="es-CR" sz="2000" b="1">
                <a:solidFill>
                  <a:srgbClr val="FFFF00"/>
                </a:solidFill>
                <a:latin typeface="Helvetica" charset="0"/>
                <a:cs typeface="Arial" charset="0"/>
              </a:rPr>
              <a:t>La contaminación radiactiva y tóxica</a:t>
            </a:r>
            <a:r>
              <a:rPr lang="es-CR" sz="2000">
                <a:solidFill>
                  <a:srgbClr val="FFFF00"/>
                </a:solidFill>
                <a:latin typeface="Helvetica" charset="0"/>
                <a:cs typeface="Arial" charset="0"/>
              </a:rPr>
              <a:t> </a:t>
            </a:r>
            <a:r>
              <a:rPr lang="es-CR" sz="2000">
                <a:solidFill>
                  <a:srgbClr val="FFFFFF"/>
                </a:solidFill>
                <a:latin typeface="Helvetica" charset="0"/>
                <a:cs typeface="Arial" charset="0"/>
              </a:rPr>
              <a:t>saca a varias tierras de producción</a:t>
            </a:r>
          </a:p>
          <a:p>
            <a:pPr>
              <a:spcBef>
                <a:spcPts val="1500"/>
              </a:spcBef>
              <a:buClr>
                <a:srgbClr val="BBE0E3"/>
              </a:buClr>
              <a:buSzPct val="100000"/>
              <a:buFont typeface="Helvetica" charset="0"/>
              <a:buChar char="•"/>
            </a:pPr>
            <a:r>
              <a:rPr lang="es-CR" sz="2000">
                <a:solidFill>
                  <a:srgbClr val="FFFFFF"/>
                </a:solidFill>
                <a:latin typeface="Helvetica" charset="0"/>
                <a:cs typeface="Arial" charset="0"/>
              </a:rPr>
              <a:t> Colapso del sistema de distribución</a:t>
            </a:r>
          </a:p>
        </p:txBody>
      </p:sp>
      <p:sp>
        <p:nvSpPr>
          <p:cNvPr id="11268" name="Text Box 3"/>
          <p:cNvSpPr txBox="1">
            <a:spLocks noChangeArrowheads="1"/>
          </p:cNvSpPr>
          <p:nvPr/>
        </p:nvSpPr>
        <p:spPr bwMode="auto">
          <a:xfrm>
            <a:off x="5010150" y="6026150"/>
            <a:ext cx="328136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1269"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668338" y="355600"/>
            <a:ext cx="7772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2800" b="1">
                <a:solidFill>
                  <a:srgbClr val="FFFF00"/>
                </a:solidFill>
                <a:latin typeface="Helvetica" charset="0"/>
                <a:cs typeface="Arial" charset="0"/>
              </a:rPr>
              <a:t>Guerra Nuclear:</a:t>
            </a:r>
            <a:r>
              <a:rPr lang="es-CR" sz="2800">
                <a:solidFill>
                  <a:srgbClr val="FFFF00"/>
                </a:solidFill>
                <a:latin typeface="Helvetica" charset="0"/>
                <a:cs typeface="Arial" charset="0"/>
              </a:rPr>
              <a:t> </a:t>
            </a:r>
            <a:r>
              <a:rPr lang="es-CR" sz="2800" b="1">
                <a:solidFill>
                  <a:srgbClr val="FFFF00"/>
                </a:solidFill>
                <a:latin typeface="Helvetica" charset="0"/>
                <a:cs typeface="Arial" charset="0"/>
              </a:rPr>
              <a:t>el impacto</a:t>
            </a:r>
            <a:br>
              <a:rPr lang="es-CR" sz="2800" b="1">
                <a:solidFill>
                  <a:srgbClr val="FFFF00"/>
                </a:solidFill>
                <a:latin typeface="Helvetica" charset="0"/>
                <a:cs typeface="Arial" charset="0"/>
              </a:rPr>
            </a:br>
            <a:r>
              <a:rPr lang="es-CR" sz="2800">
                <a:solidFill>
                  <a:srgbClr val="FFFF00"/>
                </a:solidFill>
                <a:latin typeface="Helvetica" charset="0"/>
                <a:cs typeface="Arial" charset="0"/>
              </a:rPr>
              <a:t> </a:t>
            </a:r>
            <a:r>
              <a:rPr lang="es-CR" sz="2800" b="1">
                <a:solidFill>
                  <a:srgbClr val="FFFF00"/>
                </a:solidFill>
                <a:latin typeface="Helvetica" charset="0"/>
                <a:cs typeface="Arial" charset="0"/>
              </a:rPr>
              <a:t>sobre la Agricultura</a:t>
            </a:r>
            <a:r>
              <a:rPr lang="es-CR" sz="2800">
                <a:solidFill>
                  <a:srgbClr val="FFFF00"/>
                </a:solidFill>
                <a:latin typeface="Helvetica" charset="0"/>
                <a:cs typeface="Arial" charset="0"/>
              </a:rPr>
              <a:t> </a:t>
            </a:r>
          </a:p>
        </p:txBody>
      </p:sp>
      <p:sp>
        <p:nvSpPr>
          <p:cNvPr id="12291" name="Text Box 3"/>
          <p:cNvSpPr txBox="1">
            <a:spLocks noChangeArrowheads="1"/>
          </p:cNvSpPr>
          <p:nvPr/>
        </p:nvSpPr>
        <p:spPr bwMode="auto">
          <a:xfrm>
            <a:off x="4954588" y="6018213"/>
            <a:ext cx="3281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2292"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p:cNvPicPr>
            <a:picLocks noChangeAspect="1"/>
          </p:cNvPicPr>
          <p:nvPr/>
        </p:nvPicPr>
        <p:blipFill>
          <a:blip r:embed="rId4">
            <a:extLst>
              <a:ext uri="{28A0092B-C50C-407E-A947-70E740481C1C}">
                <a14:useLocalDpi xmlns:a14="http://schemas.microsoft.com/office/drawing/2010/main" val="0"/>
              </a:ext>
            </a:extLst>
          </a:blip>
          <a:srcRect b="19136"/>
          <a:stretch>
            <a:fillRect/>
          </a:stretch>
        </p:blipFill>
        <p:spPr bwMode="auto">
          <a:xfrm>
            <a:off x="1219200" y="1506538"/>
            <a:ext cx="6550025" cy="4437062"/>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68338" y="355600"/>
            <a:ext cx="7772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2800" b="1">
                <a:solidFill>
                  <a:srgbClr val="FFFF00"/>
                </a:solidFill>
                <a:latin typeface="Helvetica" charset="0"/>
                <a:cs typeface="Arial" charset="0"/>
              </a:rPr>
              <a:t>Guerra Nuclear:</a:t>
            </a:r>
            <a:r>
              <a:rPr lang="es-CR" sz="2800">
                <a:solidFill>
                  <a:srgbClr val="FFFF00"/>
                </a:solidFill>
                <a:latin typeface="Helvetica" charset="0"/>
                <a:cs typeface="Arial" charset="0"/>
              </a:rPr>
              <a:t> </a:t>
            </a:r>
            <a:r>
              <a:rPr lang="es-CR" sz="2800" b="1">
                <a:solidFill>
                  <a:srgbClr val="FFFF00"/>
                </a:solidFill>
                <a:latin typeface="Helvetica" charset="0"/>
                <a:cs typeface="Arial" charset="0"/>
              </a:rPr>
              <a:t>el impacto</a:t>
            </a:r>
            <a:br>
              <a:rPr lang="es-CR" sz="2800" b="1">
                <a:solidFill>
                  <a:srgbClr val="FFFF00"/>
                </a:solidFill>
                <a:latin typeface="Helvetica" charset="0"/>
                <a:cs typeface="Arial" charset="0"/>
              </a:rPr>
            </a:br>
            <a:r>
              <a:rPr lang="es-CR" sz="2800">
                <a:solidFill>
                  <a:srgbClr val="FFFF00"/>
                </a:solidFill>
                <a:latin typeface="Helvetica" charset="0"/>
                <a:cs typeface="Arial" charset="0"/>
              </a:rPr>
              <a:t> </a:t>
            </a:r>
            <a:r>
              <a:rPr lang="es-CR" sz="2800" b="1">
                <a:solidFill>
                  <a:srgbClr val="FFFF00"/>
                </a:solidFill>
                <a:latin typeface="Helvetica" charset="0"/>
                <a:cs typeface="Arial" charset="0"/>
              </a:rPr>
              <a:t>sobre la Agricultura</a:t>
            </a:r>
            <a:r>
              <a:rPr lang="es-CR" sz="2800">
                <a:solidFill>
                  <a:srgbClr val="FFFF00"/>
                </a:solidFill>
                <a:latin typeface="Helvetica" charset="0"/>
                <a:cs typeface="Arial" charset="0"/>
              </a:rPr>
              <a:t> </a:t>
            </a:r>
          </a:p>
        </p:txBody>
      </p:sp>
      <p:sp>
        <p:nvSpPr>
          <p:cNvPr id="13315" name="Text Box 3"/>
          <p:cNvSpPr txBox="1">
            <a:spLocks noChangeArrowheads="1"/>
          </p:cNvSpPr>
          <p:nvPr/>
        </p:nvSpPr>
        <p:spPr bwMode="auto">
          <a:xfrm>
            <a:off x="4943475" y="6024563"/>
            <a:ext cx="32813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3316"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1371600"/>
            <a:ext cx="69611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68338" y="355600"/>
            <a:ext cx="7772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2800" b="1">
                <a:solidFill>
                  <a:srgbClr val="FFFF00"/>
                </a:solidFill>
                <a:latin typeface="Helvetica" charset="0"/>
                <a:cs typeface="Arial" charset="0"/>
              </a:rPr>
              <a:t>Guerra Nuclear:</a:t>
            </a:r>
            <a:r>
              <a:rPr lang="es-CR" sz="2800">
                <a:solidFill>
                  <a:srgbClr val="FFFF00"/>
                </a:solidFill>
                <a:latin typeface="Helvetica" charset="0"/>
                <a:cs typeface="Arial" charset="0"/>
              </a:rPr>
              <a:t> </a:t>
            </a:r>
            <a:r>
              <a:rPr lang="es-CR" sz="2800" b="1">
                <a:solidFill>
                  <a:srgbClr val="FFFF00"/>
                </a:solidFill>
                <a:latin typeface="Helvetica" charset="0"/>
                <a:cs typeface="Arial" charset="0"/>
              </a:rPr>
              <a:t>el impacto</a:t>
            </a:r>
            <a:br>
              <a:rPr lang="es-CR" sz="2800" b="1">
                <a:solidFill>
                  <a:srgbClr val="FFFF00"/>
                </a:solidFill>
                <a:latin typeface="Helvetica" charset="0"/>
                <a:cs typeface="Arial" charset="0"/>
              </a:rPr>
            </a:br>
            <a:r>
              <a:rPr lang="es-CR" sz="2800">
                <a:solidFill>
                  <a:srgbClr val="FFFF00"/>
                </a:solidFill>
                <a:latin typeface="Helvetica" charset="0"/>
                <a:cs typeface="Arial" charset="0"/>
              </a:rPr>
              <a:t> </a:t>
            </a:r>
            <a:r>
              <a:rPr lang="es-CR" sz="2800" b="1">
                <a:solidFill>
                  <a:srgbClr val="FFFF00"/>
                </a:solidFill>
                <a:latin typeface="Helvetica" charset="0"/>
                <a:cs typeface="Arial" charset="0"/>
              </a:rPr>
              <a:t>sobre la agricultura</a:t>
            </a:r>
            <a:r>
              <a:rPr lang="es-CR" sz="2800">
                <a:solidFill>
                  <a:srgbClr val="FFFF00"/>
                </a:solidFill>
                <a:latin typeface="Helvetica" charset="0"/>
                <a:cs typeface="Arial" charset="0"/>
              </a:rPr>
              <a:t> </a:t>
            </a:r>
          </a:p>
        </p:txBody>
      </p:sp>
      <p:sp>
        <p:nvSpPr>
          <p:cNvPr id="14339" name="Text Box 3"/>
          <p:cNvSpPr txBox="1">
            <a:spLocks noChangeArrowheads="1"/>
          </p:cNvSpPr>
          <p:nvPr/>
        </p:nvSpPr>
        <p:spPr bwMode="auto">
          <a:xfrm>
            <a:off x="4943475" y="6018213"/>
            <a:ext cx="3281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4340"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descr="NucFamineFig6.jpg"/>
          <p:cNvPicPr>
            <a:picLocks noChangeAspect="1"/>
          </p:cNvPicPr>
          <p:nvPr/>
        </p:nvPicPr>
        <p:blipFill>
          <a:blip r:embed="rId4">
            <a:extLst>
              <a:ext uri="{28A0092B-C50C-407E-A947-70E740481C1C}">
                <a14:useLocalDpi xmlns:a14="http://schemas.microsoft.com/office/drawing/2010/main" val="0"/>
              </a:ext>
            </a:extLst>
          </a:blip>
          <a:srcRect l="4446" t="4874" r="4630" b="5873"/>
          <a:stretch>
            <a:fillRect/>
          </a:stretch>
        </p:blipFill>
        <p:spPr bwMode="auto">
          <a:xfrm>
            <a:off x="1066800" y="1447800"/>
            <a:ext cx="68580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68338" y="355600"/>
            <a:ext cx="7772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2800" b="1">
                <a:solidFill>
                  <a:srgbClr val="FFFF00"/>
                </a:solidFill>
                <a:latin typeface="Helvetica" charset="0"/>
                <a:cs typeface="Arial" charset="0"/>
              </a:rPr>
              <a:t>Guerra Nuclear:</a:t>
            </a:r>
            <a:r>
              <a:rPr lang="es-CR" sz="2800">
                <a:solidFill>
                  <a:srgbClr val="FFFF00"/>
                </a:solidFill>
                <a:latin typeface="Helvetica" charset="0"/>
                <a:cs typeface="Arial" charset="0"/>
              </a:rPr>
              <a:t> </a:t>
            </a:r>
            <a:r>
              <a:rPr lang="es-CR" sz="2800" b="1">
                <a:solidFill>
                  <a:srgbClr val="FFFF00"/>
                </a:solidFill>
                <a:latin typeface="Helvetica" charset="0"/>
                <a:cs typeface="Arial" charset="0"/>
              </a:rPr>
              <a:t>el impacto</a:t>
            </a:r>
            <a:br>
              <a:rPr lang="es-CR" sz="2800" b="1">
                <a:solidFill>
                  <a:srgbClr val="FFFF00"/>
                </a:solidFill>
                <a:latin typeface="Helvetica" charset="0"/>
                <a:cs typeface="Arial" charset="0"/>
              </a:rPr>
            </a:br>
            <a:r>
              <a:rPr lang="es-CR" sz="2800">
                <a:solidFill>
                  <a:srgbClr val="FFFF00"/>
                </a:solidFill>
                <a:latin typeface="Helvetica" charset="0"/>
                <a:cs typeface="Arial" charset="0"/>
              </a:rPr>
              <a:t> </a:t>
            </a:r>
            <a:r>
              <a:rPr lang="es-CR" sz="2800" b="1">
                <a:solidFill>
                  <a:srgbClr val="FFFF00"/>
                </a:solidFill>
                <a:latin typeface="Helvetica" charset="0"/>
                <a:cs typeface="Arial" charset="0"/>
              </a:rPr>
              <a:t>sobre la Agricultura</a:t>
            </a:r>
            <a:r>
              <a:rPr lang="es-CR" sz="2800">
                <a:solidFill>
                  <a:srgbClr val="FFFF00"/>
                </a:solidFill>
                <a:latin typeface="Helvetica" charset="0"/>
                <a:cs typeface="Arial" charset="0"/>
              </a:rPr>
              <a:t> </a:t>
            </a:r>
          </a:p>
        </p:txBody>
      </p:sp>
      <p:sp>
        <p:nvSpPr>
          <p:cNvPr id="15363" name="Text Box 2"/>
          <p:cNvSpPr txBox="1">
            <a:spLocks noChangeArrowheads="1"/>
          </p:cNvSpPr>
          <p:nvPr/>
        </p:nvSpPr>
        <p:spPr bwMode="auto">
          <a:xfrm>
            <a:off x="911225" y="2030413"/>
            <a:ext cx="7380288"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eaLnBrk="0" hangingPunct="0">
              <a:lnSpc>
                <a:spcPct val="93000"/>
              </a:lnSpc>
              <a:buClr>
                <a:schemeClr val="bg1"/>
              </a:buClr>
              <a:buSzPct val="100000"/>
              <a:buFont typeface="Wingdings" charset="0"/>
              <a:buChar char="§"/>
            </a:pPr>
            <a:r>
              <a:rPr lang="es-CR" sz="2400">
                <a:solidFill>
                  <a:schemeClr val="bg1"/>
                </a:solidFill>
                <a:cs typeface="Arial" charset="0"/>
              </a:rPr>
              <a:t>Disminución de la disponibilidad de alimentos</a:t>
            </a:r>
          </a:p>
          <a:p>
            <a:pPr eaLnBrk="0" hangingPunct="0">
              <a:lnSpc>
                <a:spcPct val="93000"/>
              </a:lnSpc>
              <a:buClr>
                <a:schemeClr val="bg1"/>
              </a:buClr>
              <a:buSzPct val="100000"/>
              <a:buFont typeface="Wingdings" charset="0"/>
              <a:buChar char="§"/>
            </a:pPr>
            <a:endParaRPr lang="es-CR" sz="2400">
              <a:solidFill>
                <a:schemeClr val="bg1"/>
              </a:solidFill>
              <a:cs typeface="Arial" charset="0"/>
            </a:endParaRPr>
          </a:p>
          <a:p>
            <a:pPr eaLnBrk="0" hangingPunct="0">
              <a:lnSpc>
                <a:spcPct val="93000"/>
              </a:lnSpc>
              <a:buClr>
                <a:schemeClr val="bg1"/>
              </a:buClr>
              <a:buSzPct val="100000"/>
              <a:buFont typeface="Wingdings" charset="0"/>
              <a:buChar char="§"/>
            </a:pPr>
            <a:r>
              <a:rPr lang="es-CR" sz="2400">
                <a:solidFill>
                  <a:schemeClr val="bg1"/>
                </a:solidFill>
                <a:cs typeface="Arial" charset="0"/>
              </a:rPr>
              <a:t>Aumentos de precios de los alimentos</a:t>
            </a:r>
          </a:p>
          <a:p>
            <a:pPr eaLnBrk="0" hangingPunct="0">
              <a:lnSpc>
                <a:spcPct val="93000"/>
              </a:lnSpc>
              <a:buClr>
                <a:schemeClr val="bg1"/>
              </a:buClr>
              <a:buSzPct val="100000"/>
              <a:buFont typeface="Wingdings" charset="0"/>
              <a:buChar char="§"/>
            </a:pPr>
            <a:endParaRPr lang="es-CR" sz="2400">
              <a:solidFill>
                <a:schemeClr val="bg1"/>
              </a:solidFill>
              <a:cs typeface="Arial" charset="0"/>
            </a:endParaRPr>
          </a:p>
          <a:p>
            <a:pPr eaLnBrk="0" hangingPunct="0">
              <a:lnSpc>
                <a:spcPct val="93000"/>
              </a:lnSpc>
              <a:buClr>
                <a:schemeClr val="bg1"/>
              </a:buClr>
              <a:buSzPct val="100000"/>
              <a:buFont typeface="Wingdings" charset="0"/>
              <a:buChar char="§"/>
            </a:pPr>
            <a:r>
              <a:rPr lang="es-CR" sz="2400">
                <a:solidFill>
                  <a:schemeClr val="bg1"/>
                </a:solidFill>
                <a:cs typeface="Arial" charset="0"/>
              </a:rPr>
              <a:t>Alimentos inaccesibles a los cientos de millones de personas más pobres del mundo</a:t>
            </a:r>
          </a:p>
          <a:p>
            <a:pPr eaLnBrk="0" hangingPunct="0">
              <a:lnSpc>
                <a:spcPct val="93000"/>
              </a:lnSpc>
              <a:buClr>
                <a:schemeClr val="bg1"/>
              </a:buClr>
              <a:buSzPct val="100000"/>
              <a:buFont typeface="Wingdings" charset="0"/>
              <a:buChar char="§"/>
            </a:pPr>
            <a:endParaRPr lang="es-CR" sz="2400">
              <a:solidFill>
                <a:schemeClr val="bg1"/>
              </a:solidFill>
              <a:cs typeface="Arial" charset="0"/>
            </a:endParaRPr>
          </a:p>
          <a:p>
            <a:pPr eaLnBrk="0" hangingPunct="0">
              <a:lnSpc>
                <a:spcPct val="93000"/>
              </a:lnSpc>
              <a:buClr>
                <a:schemeClr val="bg1"/>
              </a:buClr>
              <a:buSzPct val="100000"/>
              <a:buFont typeface="Wingdings" charset="0"/>
              <a:buChar char="§"/>
            </a:pPr>
            <a:r>
              <a:rPr lang="es-CR" sz="2400">
                <a:solidFill>
                  <a:schemeClr val="bg1"/>
                </a:solidFill>
                <a:cs typeface="Arial" charset="0"/>
              </a:rPr>
              <a:t>215 millones de personas se suman a las filas de desnutridos</a:t>
            </a:r>
            <a:endParaRPr lang="es-CR" sz="2400">
              <a:solidFill>
                <a:srgbClr val="FFFFFF"/>
              </a:solidFill>
              <a:latin typeface="Helvetica" charset="0"/>
              <a:cs typeface="Arial" charset="0"/>
            </a:endParaRPr>
          </a:p>
        </p:txBody>
      </p:sp>
      <p:sp>
        <p:nvSpPr>
          <p:cNvPr id="15364" name="Text Box 3"/>
          <p:cNvSpPr txBox="1">
            <a:spLocks noChangeArrowheads="1"/>
          </p:cNvSpPr>
          <p:nvPr/>
        </p:nvSpPr>
        <p:spPr bwMode="auto">
          <a:xfrm>
            <a:off x="4943475" y="6172200"/>
            <a:ext cx="3281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a:t>
            </a:r>
            <a:r>
              <a:rPr lang="es-CR" sz="1600">
                <a:latin typeface="Helvetica" charset="0"/>
                <a:cs typeface="Arial" charset="0"/>
              </a:rPr>
              <a:t> </a:t>
            </a:r>
          </a:p>
          <a:p>
            <a:pPr algn="r">
              <a:buClr>
                <a:srgbClr val="000000"/>
              </a:buClr>
              <a:buSzPct val="100000"/>
              <a:buFont typeface="Helvetica" charset="0"/>
              <a:buNone/>
            </a:pPr>
            <a:r>
              <a:rPr lang="es-CR" sz="1600" i="1">
                <a:latin typeface="Helvetica" charset="0"/>
                <a:cs typeface="Arial" charset="0"/>
              </a:rPr>
              <a:t>para la Prevención de la Guerra Nuclear</a:t>
            </a:r>
          </a:p>
        </p:txBody>
      </p:sp>
      <p:pic>
        <p:nvPicPr>
          <p:cNvPr id="15365"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579438"/>
            <a:ext cx="3482975" cy="5270500"/>
          </a:xfrm>
          <a:prstGeom prst="rect">
            <a:avLst/>
          </a:prstGeom>
          <a:solidFill>
            <a:srgbClr val="000000"/>
          </a:solidFill>
          <a:ln w="38160">
            <a:solidFill>
              <a:srgbClr val="000000"/>
            </a:solidFill>
            <a:miter lim="800000"/>
            <a:headEnd/>
            <a:tailEnd/>
          </a:ln>
        </p:spPr>
      </p:pic>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1774825"/>
            <a:ext cx="4143375" cy="2962275"/>
          </a:xfrm>
          <a:prstGeom prst="rect">
            <a:avLst/>
          </a:prstGeom>
          <a:noFill/>
          <a:ln w="3168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3"/>
          <p:cNvSpPr txBox="1">
            <a:spLocks noChangeArrowheads="1"/>
          </p:cNvSpPr>
          <p:nvPr/>
        </p:nvSpPr>
        <p:spPr bwMode="auto">
          <a:xfrm>
            <a:off x="4929188" y="5938838"/>
            <a:ext cx="328136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6389" name="Picture 4" descr="IPPNWLogoNe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948238" y="6024563"/>
            <a:ext cx="328136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7411" name="Picture 4"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hina Fam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28700"/>
            <a:ext cx="7315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0" y="2743200"/>
            <a:ext cx="9144000" cy="3203575"/>
          </a:xfrm>
          <a:prstGeom prst="rect">
            <a:avLst/>
          </a:prstGeom>
          <a:noFill/>
          <a:ln>
            <a:noFill/>
          </a:ln>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3600" b="1">
                <a:solidFill>
                  <a:srgbClr val="FFFF00"/>
                </a:solidFill>
                <a:latin typeface="Helvetica" charset="0"/>
              </a:rPr>
              <a:t>Desnutrición Crónica en la actualidad</a:t>
            </a:r>
          </a:p>
          <a:p>
            <a:pPr>
              <a:buClr>
                <a:srgbClr val="BBE0E3"/>
              </a:buClr>
              <a:buSzPct val="100000"/>
              <a:buFont typeface="Arial" charset="0"/>
              <a:buNone/>
            </a:pPr>
            <a:endParaRPr lang="es-CR" sz="3600">
              <a:solidFill>
                <a:srgbClr val="FFFFFF"/>
              </a:solidFill>
              <a:latin typeface="Helvetica" charset="0"/>
            </a:endParaRPr>
          </a:p>
          <a:p>
            <a:pPr algn="ctr">
              <a:buClr>
                <a:srgbClr val="BBE0E3"/>
              </a:buClr>
              <a:buSzPct val="100000"/>
              <a:buFont typeface="Arial" charset="0"/>
              <a:buChar char="•"/>
            </a:pPr>
            <a:r>
              <a:rPr lang="es-CR" sz="2600">
                <a:solidFill>
                  <a:srgbClr val="FFFFFF"/>
                </a:solidFill>
                <a:latin typeface="Helvetica" charset="0"/>
              </a:rPr>
              <a:t>1800-2200 calorías es el requerimiento mínimo diario</a:t>
            </a:r>
          </a:p>
          <a:p>
            <a:pPr algn="ctr">
              <a:buClr>
                <a:srgbClr val="BBE0E3"/>
              </a:buClr>
              <a:buSzPct val="100000"/>
              <a:buFont typeface="Arial" charset="0"/>
              <a:buChar char="•"/>
            </a:pPr>
            <a:r>
              <a:rPr lang="es-CR" sz="2600">
                <a:solidFill>
                  <a:srgbClr val="FFFFFF"/>
                </a:solidFill>
                <a:latin typeface="Helvetica" charset="0"/>
              </a:rPr>
              <a:t>Mil millones de personas están en este nivel, o inferior, de ingesta diaria</a:t>
            </a:r>
          </a:p>
          <a:p>
            <a:pPr algn="ctr">
              <a:buClr>
                <a:srgbClr val="BBE0E3"/>
              </a:buClr>
              <a:buSzPct val="100000"/>
              <a:buFont typeface="Arial" charset="0"/>
              <a:buChar char="•"/>
            </a:pPr>
            <a:r>
              <a:rPr lang="es-CR" sz="2600">
                <a:solidFill>
                  <a:srgbClr val="FFFFFF"/>
                </a:solidFill>
              </a:rPr>
              <a:t>20% de desnutrición aguda en Kenia, Etiopía, Somalia</a:t>
            </a:r>
          </a:p>
          <a:p>
            <a:pPr algn="ctr">
              <a:buClr>
                <a:srgbClr val="BBE0E3"/>
              </a:buClr>
              <a:buSzPct val="100000"/>
              <a:buFont typeface="Arial" charset="0"/>
              <a:buChar char="•"/>
            </a:pPr>
            <a:r>
              <a:rPr lang="es-CR" sz="2600">
                <a:solidFill>
                  <a:srgbClr val="FFFFFF"/>
                </a:solidFill>
              </a:rPr>
              <a:t>1/3 de los niños &lt;5 desnutridos en África subsahariana</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
            <a:ext cx="3478213" cy="2319338"/>
          </a:xfrm>
          <a:prstGeom prst="rect">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3"/>
          <p:cNvSpPr txBox="1">
            <a:spLocks noChangeArrowheads="1"/>
          </p:cNvSpPr>
          <p:nvPr/>
        </p:nvSpPr>
        <p:spPr bwMode="auto">
          <a:xfrm>
            <a:off x="4943475" y="6018213"/>
            <a:ext cx="3281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8437" name="Picture 5" descr="IPPNWLogoN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3171825"/>
            <a:ext cx="91440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3600" b="1">
                <a:solidFill>
                  <a:srgbClr val="FFFF00"/>
                </a:solidFill>
                <a:latin typeface="Helvetica" charset="0"/>
                <a:cs typeface="Arial" charset="0"/>
              </a:rPr>
              <a:t>Gran hambruna de Bengala de 1943</a:t>
            </a:r>
          </a:p>
          <a:p>
            <a:pPr algn="ctr">
              <a:buClr>
                <a:srgbClr val="FFFFFF"/>
              </a:buClr>
              <a:buSzPct val="100000"/>
              <a:buFont typeface="Helvetica" charset="0"/>
              <a:buNone/>
            </a:pPr>
            <a:endParaRPr lang="es-CR" sz="2400">
              <a:solidFill>
                <a:srgbClr val="FFFFFF"/>
              </a:solidFill>
              <a:latin typeface="Helvetica" charset="0"/>
              <a:cs typeface="Arial" charset="0"/>
            </a:endParaRPr>
          </a:p>
          <a:p>
            <a:pPr algn="ctr">
              <a:buClr>
                <a:srgbClr val="FFFFFF"/>
              </a:buClr>
              <a:buSzPct val="100000"/>
              <a:buFont typeface="Helvetica" charset="0"/>
              <a:buChar char="•"/>
            </a:pPr>
            <a:r>
              <a:rPr lang="es-CR" sz="2800">
                <a:solidFill>
                  <a:srgbClr val="FFFFFF"/>
                </a:solidFill>
                <a:latin typeface="Helvetica" charset="0"/>
                <a:cs typeface="Arial" charset="0"/>
              </a:rPr>
              <a:t> La producción de alimentos se redujo solo en un 5%</a:t>
            </a:r>
          </a:p>
          <a:p>
            <a:pPr algn="ctr">
              <a:buClr>
                <a:srgbClr val="BBE0E3"/>
              </a:buClr>
              <a:buSzPct val="100000"/>
              <a:buFont typeface="Helvetica" charset="0"/>
              <a:buChar char="•"/>
            </a:pPr>
            <a:r>
              <a:rPr lang="es-CR" sz="2800">
                <a:solidFill>
                  <a:srgbClr val="FFFFFF"/>
                </a:solidFill>
                <a:latin typeface="Helvetica" charset="0"/>
                <a:cs typeface="Arial" charset="0"/>
              </a:rPr>
              <a:t> De hecho, superaba en 13% la de 1941 </a:t>
            </a:r>
          </a:p>
          <a:p>
            <a:pPr algn="ctr">
              <a:buClr>
                <a:srgbClr val="BBE0E3"/>
              </a:buClr>
              <a:buSzPct val="100000"/>
              <a:buFont typeface="Arial" charset="0"/>
              <a:buNone/>
            </a:pPr>
            <a:r>
              <a:rPr lang="es-CR" sz="2800">
                <a:solidFill>
                  <a:srgbClr val="FFFFFF"/>
                </a:solidFill>
                <a:latin typeface="Helvetica" charset="0"/>
                <a:cs typeface="Arial" charset="0"/>
              </a:rPr>
              <a:t>cuando no había hambruna</a:t>
            </a:r>
          </a:p>
          <a:p>
            <a:pPr algn="ctr">
              <a:buClr>
                <a:srgbClr val="BBE0E3"/>
              </a:buClr>
              <a:buSzPct val="100000"/>
              <a:buFont typeface="Helvetica" charset="0"/>
              <a:buChar char="•"/>
            </a:pPr>
            <a:r>
              <a:rPr lang="es-CR" sz="2800">
                <a:solidFill>
                  <a:srgbClr val="FFFFFF"/>
                </a:solidFill>
                <a:latin typeface="Helvetica" charset="0"/>
                <a:cs typeface="Arial" charset="0"/>
              </a:rPr>
              <a:t> 3 millones de personas murieron</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23838"/>
            <a:ext cx="39497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0" name="Text Box 3"/>
          <p:cNvSpPr txBox="1">
            <a:spLocks noChangeArrowheads="1"/>
          </p:cNvSpPr>
          <p:nvPr/>
        </p:nvSpPr>
        <p:spPr bwMode="auto">
          <a:xfrm>
            <a:off x="4943475" y="6172200"/>
            <a:ext cx="3281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a:t>
            </a:r>
            <a:r>
              <a:rPr lang="es-CR" sz="1600">
                <a:latin typeface="Helvetica" charset="0"/>
                <a:cs typeface="Arial" charset="0"/>
              </a:rPr>
              <a:t> </a:t>
            </a:r>
          </a:p>
          <a:p>
            <a:pPr algn="r">
              <a:buClr>
                <a:srgbClr val="000000"/>
              </a:buClr>
              <a:buSzPct val="100000"/>
              <a:buFont typeface="Helvetica" charset="0"/>
              <a:buNone/>
            </a:pPr>
            <a:r>
              <a:rPr lang="es-CR" sz="1600" i="1">
                <a:latin typeface="Helvetica" charset="0"/>
                <a:cs typeface="Arial" charset="0"/>
              </a:rPr>
              <a:t>para la Prevención de la Guerra Nuclear</a:t>
            </a:r>
          </a:p>
        </p:txBody>
      </p:sp>
      <p:pic>
        <p:nvPicPr>
          <p:cNvPr id="19461" name="Picture 6" descr="IPPNWLogoN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622800" y="614363"/>
            <a:ext cx="42751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sz="3600" b="1">
                <a:solidFill>
                  <a:srgbClr val="FFFFFF"/>
                </a:solidFill>
                <a:latin typeface="Helvetica" charset="0"/>
                <a:cs typeface="Arial" charset="0"/>
              </a:rPr>
              <a:t>Sur Global</a:t>
            </a:r>
          </a:p>
          <a:p>
            <a:pPr algn="ctr">
              <a:buClr>
                <a:srgbClr val="FFFFFF"/>
              </a:buClr>
              <a:buSzPct val="100000"/>
              <a:buFont typeface="Helvetica" charset="0"/>
              <a:buNone/>
            </a:pPr>
            <a:r>
              <a:rPr lang="es-CR" sz="3600" b="1">
                <a:solidFill>
                  <a:srgbClr val="FFFFFF"/>
                </a:solidFill>
                <a:latin typeface="Helvetica" charset="0"/>
                <a:cs typeface="Arial" charset="0"/>
              </a:rPr>
              <a:t>+</a:t>
            </a:r>
          </a:p>
          <a:p>
            <a:pPr algn="ctr">
              <a:buClr>
                <a:srgbClr val="FFFFFF"/>
              </a:buClr>
              <a:buSzPct val="100000"/>
              <a:buFont typeface="Helvetica" charset="0"/>
              <a:buNone/>
            </a:pPr>
            <a:r>
              <a:rPr lang="es-CR" sz="3600" b="1">
                <a:solidFill>
                  <a:srgbClr val="FFFFFF"/>
                </a:solidFill>
                <a:latin typeface="Helvetica" charset="0"/>
                <a:cs typeface="Arial" charset="0"/>
              </a:rPr>
              <a:t>China:</a:t>
            </a:r>
          </a:p>
          <a:p>
            <a:pPr algn="ctr">
              <a:buClr>
                <a:srgbClr val="FFFFFF"/>
              </a:buClr>
              <a:buSzPct val="100000"/>
              <a:buFont typeface="Helvetica" charset="0"/>
              <a:buNone/>
            </a:pPr>
            <a:endParaRPr lang="es-CR" sz="3600" b="1">
              <a:solidFill>
                <a:srgbClr val="FFFFFF"/>
              </a:solidFill>
              <a:latin typeface="Helvetica" charset="0"/>
              <a:cs typeface="Arial" charset="0"/>
            </a:endParaRPr>
          </a:p>
          <a:p>
            <a:pPr algn="ctr">
              <a:buClr>
                <a:srgbClr val="FFFFFF"/>
              </a:buClr>
              <a:buSzPct val="100000"/>
              <a:buFont typeface="Helvetica" charset="0"/>
              <a:buNone/>
            </a:pPr>
            <a:r>
              <a:rPr lang="es-CR" sz="3600" b="1">
                <a:solidFill>
                  <a:srgbClr val="FFFFFF"/>
                </a:solidFill>
                <a:latin typeface="Helvetica" charset="0"/>
                <a:cs typeface="Arial" charset="0"/>
              </a:rPr>
              <a:t>¿2 mil millones de víctimas</a:t>
            </a:r>
          </a:p>
          <a:p>
            <a:pPr algn="ctr">
              <a:buClr>
                <a:srgbClr val="FFFFFF"/>
              </a:buClr>
              <a:buSzPct val="100000"/>
              <a:buFont typeface="Helvetica" charset="0"/>
              <a:buNone/>
            </a:pPr>
            <a:r>
              <a:rPr lang="es-CR" sz="3600" b="1">
                <a:solidFill>
                  <a:srgbClr val="FFFFFF"/>
                </a:solidFill>
                <a:latin typeface="Helvetica" charset="0"/>
                <a:cs typeface="Arial" charset="0"/>
              </a:rPr>
              <a:t>de inanición</a:t>
            </a:r>
          </a:p>
          <a:p>
            <a:pPr algn="ctr">
              <a:buClr>
                <a:srgbClr val="FFFFFF"/>
              </a:buClr>
              <a:buSzPct val="100000"/>
              <a:buFont typeface="Helvetica" charset="0"/>
              <a:buNone/>
            </a:pPr>
            <a:r>
              <a:rPr lang="es-CR" sz="3600" b="1">
                <a:solidFill>
                  <a:srgbClr val="FFFFFF"/>
                </a:solidFill>
                <a:latin typeface="Helvetica" charset="0"/>
                <a:cs typeface="Arial" charset="0"/>
              </a:rPr>
              <a:t>por la hambruna nuclear?</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585788"/>
            <a:ext cx="34925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4" name="Text Box 3"/>
          <p:cNvSpPr txBox="1">
            <a:spLocks noChangeArrowheads="1"/>
          </p:cNvSpPr>
          <p:nvPr/>
        </p:nvSpPr>
        <p:spPr bwMode="auto">
          <a:xfrm>
            <a:off x="4943475" y="6018213"/>
            <a:ext cx="3281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20485" name="Picture 4" descr="IPPNWLogoN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04800" y="51054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93000"/>
              </a:lnSpc>
              <a:buClr>
                <a:srgbClr val="000000"/>
              </a:buClr>
              <a:buSzPct val="100000"/>
              <a:buFont typeface="Arial" charset="0"/>
              <a:buNone/>
            </a:pPr>
            <a:endParaRPr lang="es-CR">
              <a:cs typeface="Arial" charset="0"/>
            </a:endParaRPr>
          </a:p>
        </p:txBody>
      </p:sp>
      <p:pic>
        <p:nvPicPr>
          <p:cNvPr id="3075" name="Picture 1" descr="nuclear-famine-2013-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elfa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660400"/>
            <a:ext cx="27178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3"/>
          <p:cNvSpPr txBox="1">
            <a:spLocks noChangeArrowheads="1"/>
          </p:cNvSpPr>
          <p:nvPr/>
        </p:nvSpPr>
        <p:spPr bwMode="auto">
          <a:xfrm>
            <a:off x="5867400" y="2360613"/>
            <a:ext cx="2971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Arial" charset="0"/>
                <a:ea typeface="MS Gothic" charset="0"/>
                <a:cs typeface="MS Gothic" charset="0"/>
              </a:defRPr>
            </a:lvl1pPr>
            <a:lvl2pPr marL="742950" indent="-285750">
              <a:defRPr sz="2800">
                <a:solidFill>
                  <a:srgbClr val="000000"/>
                </a:solidFill>
                <a:latin typeface="Arial" charset="0"/>
                <a:ea typeface="MS Gothic" charset="0"/>
                <a:cs typeface="MS Gothic" charset="0"/>
              </a:defRPr>
            </a:lvl2pPr>
            <a:lvl3pPr>
              <a:defRPr sz="2400">
                <a:solidFill>
                  <a:srgbClr val="000000"/>
                </a:solidFill>
                <a:latin typeface="Arial" charset="0"/>
                <a:ea typeface="MS Gothic" charset="0"/>
                <a:cs typeface="MS Gothic" charset="0"/>
              </a:defRPr>
            </a:lvl3pPr>
            <a:lvl4pPr>
              <a:defRPr sz="2000">
                <a:solidFill>
                  <a:srgbClr val="000000"/>
                </a:solidFill>
                <a:latin typeface="Arial" charset="0"/>
                <a:ea typeface="MS Gothic" charset="0"/>
                <a:cs typeface="MS Gothic" charset="0"/>
              </a:defRPr>
            </a:lvl4pPr>
            <a:lvl5pPr>
              <a:defRPr sz="2000">
                <a:solidFill>
                  <a:srgbClr val="000000"/>
                </a:solidFill>
                <a:latin typeface="Arial" charset="0"/>
                <a:ea typeface="MS Gothic" charset="0"/>
                <a:cs typeface="MS Gothic" charset="0"/>
              </a:defRPr>
            </a:lvl5pPr>
            <a:lvl6pPr>
              <a:defRPr sz="2000">
                <a:solidFill>
                  <a:srgbClr val="000000"/>
                </a:solidFill>
                <a:latin typeface="Arial" charset="0"/>
                <a:ea typeface="MS Gothic" charset="0"/>
                <a:cs typeface="MS Gothic" charset="0"/>
              </a:defRPr>
            </a:lvl6pPr>
            <a:lvl7pPr>
              <a:defRPr sz="2000">
                <a:solidFill>
                  <a:srgbClr val="000000"/>
                </a:solidFill>
                <a:latin typeface="Arial" charset="0"/>
                <a:ea typeface="MS Gothic" charset="0"/>
                <a:cs typeface="MS Gothic" charset="0"/>
              </a:defRPr>
            </a:lvl7pPr>
            <a:lvl8pPr>
              <a:defRPr sz="2000">
                <a:solidFill>
                  <a:srgbClr val="000000"/>
                </a:solidFill>
                <a:latin typeface="Arial" charset="0"/>
                <a:ea typeface="MS Gothic" charset="0"/>
                <a:cs typeface="MS Gothic" charset="0"/>
              </a:defRPr>
            </a:lvl8pPr>
            <a:lvl9pPr>
              <a:defRPr sz="2000">
                <a:solidFill>
                  <a:srgbClr val="000000"/>
                </a:solidFill>
                <a:latin typeface="Arial" charset="0"/>
                <a:ea typeface="MS Gothic" charset="0"/>
                <a:cs typeface="MS Gothic" charset="0"/>
              </a:defRPr>
            </a:lvl9pPr>
          </a:lstStyle>
          <a:p>
            <a:pPr>
              <a:lnSpc>
                <a:spcPct val="93000"/>
              </a:lnSpc>
              <a:buClr>
                <a:srgbClr val="000000"/>
              </a:buClr>
              <a:buSzPct val="100000"/>
              <a:buFont typeface="Arial" charset="0"/>
              <a:buNone/>
            </a:pPr>
            <a:r>
              <a:rPr lang="es-CR">
                <a:solidFill>
                  <a:schemeClr val="bg1"/>
                </a:solidFill>
                <a:cs typeface="Arial" charset="0"/>
              </a:rPr>
              <a:t>Ira Helfand,</a:t>
            </a:r>
          </a:p>
          <a:p>
            <a:pPr>
              <a:lnSpc>
                <a:spcPct val="93000"/>
              </a:lnSpc>
              <a:buClr>
                <a:srgbClr val="000000"/>
              </a:buClr>
              <a:buSzPct val="100000"/>
              <a:buFont typeface="Arial" charset="0"/>
              <a:buNone/>
            </a:pPr>
            <a:r>
              <a:rPr lang="es-CR">
                <a:solidFill>
                  <a:schemeClr val="bg1"/>
                </a:solidFill>
                <a:cs typeface="Arial" charset="0"/>
              </a:rPr>
              <a:t>Copresidente de IPPNW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336550" y="2241550"/>
            <a:ext cx="4462463"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buClr>
                <a:srgbClr val="FFFFFF"/>
              </a:buClr>
              <a:buSzPct val="100000"/>
              <a:buFont typeface="Helvetica" charset="0"/>
              <a:buNone/>
            </a:pPr>
            <a:r>
              <a:rPr lang="es-CR" sz="3600" b="1">
                <a:solidFill>
                  <a:srgbClr val="FFFF00"/>
                </a:solidFill>
                <a:latin typeface="Helvetica" charset="0"/>
                <a:cs typeface="Arial" charset="0"/>
              </a:rPr>
              <a:t>Enfermedad epidémica</a:t>
            </a:r>
          </a:p>
          <a:p>
            <a:pPr lvl="1">
              <a:buClr>
                <a:srgbClr val="BBE0E3"/>
              </a:buClr>
              <a:buSzPct val="100000"/>
              <a:buFont typeface="Helvetica" charset="0"/>
              <a:buChar char="•"/>
            </a:pPr>
            <a:r>
              <a:rPr lang="es-CR" sz="3200">
                <a:solidFill>
                  <a:srgbClr val="BBE0E3"/>
                </a:solidFill>
                <a:latin typeface="Helvetica" charset="0"/>
                <a:ea typeface="ＭＳ Ｐゴシック" charset="0"/>
                <a:cs typeface="Arial" charset="0"/>
              </a:rPr>
              <a:t> </a:t>
            </a:r>
            <a:r>
              <a:rPr lang="es-CR" sz="3200">
                <a:solidFill>
                  <a:schemeClr val="bg1"/>
                </a:solidFill>
                <a:latin typeface="Helvetica" charset="0"/>
                <a:ea typeface="ＭＳ Ｐゴシック" charset="0"/>
                <a:cs typeface="Arial" charset="0"/>
              </a:rPr>
              <a:t>Plaga</a:t>
            </a:r>
          </a:p>
          <a:p>
            <a:pPr lvl="1">
              <a:buClr>
                <a:srgbClr val="BBE0E3"/>
              </a:buClr>
              <a:buSzPct val="100000"/>
              <a:buFont typeface="Helvetica" charset="0"/>
              <a:buChar char="•"/>
            </a:pPr>
            <a:r>
              <a:rPr lang="es-CR" sz="3200">
                <a:solidFill>
                  <a:schemeClr val="bg1"/>
                </a:solidFill>
                <a:latin typeface="Helvetica" charset="0"/>
                <a:ea typeface="ＭＳ Ｐゴシック" charset="0"/>
                <a:cs typeface="Arial" charset="0"/>
              </a:rPr>
              <a:t> Cólera</a:t>
            </a:r>
          </a:p>
          <a:p>
            <a:pPr lvl="1">
              <a:buClr>
                <a:srgbClr val="BBE0E3"/>
              </a:buClr>
              <a:buSzPct val="100000"/>
              <a:buFont typeface="Helvetica" charset="0"/>
              <a:buChar char="•"/>
            </a:pPr>
            <a:r>
              <a:rPr lang="es-CR" sz="3200">
                <a:solidFill>
                  <a:schemeClr val="bg1"/>
                </a:solidFill>
                <a:latin typeface="Helvetica" charset="0"/>
                <a:ea typeface="ＭＳ Ｐゴシック" charset="0"/>
                <a:cs typeface="Arial" charset="0"/>
              </a:rPr>
              <a:t> Malaria</a:t>
            </a:r>
          </a:p>
          <a:p>
            <a:pPr lvl="1">
              <a:buClr>
                <a:srgbClr val="BBE0E3"/>
              </a:buClr>
              <a:buSzPct val="100000"/>
              <a:buFont typeface="Helvetica" charset="0"/>
              <a:buChar char="•"/>
            </a:pPr>
            <a:r>
              <a:rPr lang="es-CR" sz="3200">
                <a:solidFill>
                  <a:schemeClr val="bg1"/>
                </a:solidFill>
                <a:latin typeface="Helvetica" charset="0"/>
                <a:ea typeface="ＭＳ Ｐゴシック" charset="0"/>
                <a:cs typeface="Arial" charset="0"/>
              </a:rPr>
              <a:t> Tifus</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l="10513" t="12708"/>
          <a:stretch>
            <a:fillRect/>
          </a:stretch>
        </p:blipFill>
        <p:spPr bwMode="auto">
          <a:xfrm>
            <a:off x="4672013" y="606425"/>
            <a:ext cx="2070100" cy="3168650"/>
          </a:xfrm>
          <a:prstGeom prst="rect">
            <a:avLst/>
          </a:prstGeom>
          <a:noFill/>
          <a:ln w="3168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3168650"/>
            <a:ext cx="3162300" cy="2455863"/>
          </a:xfrm>
          <a:prstGeom prst="rect">
            <a:avLst/>
          </a:prstGeom>
          <a:noFill/>
          <a:ln w="3168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Text Box 3"/>
          <p:cNvSpPr txBox="1">
            <a:spLocks noChangeArrowheads="1"/>
          </p:cNvSpPr>
          <p:nvPr/>
        </p:nvSpPr>
        <p:spPr bwMode="auto">
          <a:xfrm>
            <a:off x="4810125" y="6018213"/>
            <a:ext cx="3281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21510" name="Picture 5" descr="IPPNWLogoNe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258763"/>
            <a:ext cx="4049712" cy="5060950"/>
          </a:xfrm>
          <a:prstGeom prst="rect">
            <a:avLst/>
          </a:prstGeom>
          <a:noFill/>
          <a:ln w="3168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2"/>
          <p:cNvSpPr txBox="1">
            <a:spLocks noChangeArrowheads="1"/>
          </p:cNvSpPr>
          <p:nvPr/>
        </p:nvSpPr>
        <p:spPr bwMode="auto">
          <a:xfrm>
            <a:off x="1001713" y="5370513"/>
            <a:ext cx="6950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Helvetica" charset="0"/>
              <a:buNone/>
            </a:pPr>
            <a:r>
              <a:rPr lang="es-CR">
                <a:solidFill>
                  <a:srgbClr val="FFFFFF"/>
                </a:solidFill>
                <a:latin typeface="Helvetica" charset="0"/>
                <a:cs typeface="Arial" charset="0"/>
              </a:rPr>
              <a:t>... ¿más uso de armas nucleares?</a:t>
            </a:r>
          </a:p>
        </p:txBody>
      </p:sp>
      <p:sp>
        <p:nvSpPr>
          <p:cNvPr id="22532" name="Text Box 3"/>
          <p:cNvSpPr txBox="1">
            <a:spLocks noChangeArrowheads="1"/>
          </p:cNvSpPr>
          <p:nvPr/>
        </p:nvSpPr>
        <p:spPr bwMode="auto">
          <a:xfrm>
            <a:off x="4943475" y="5924550"/>
            <a:ext cx="328136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22533" name="Picture 4" descr="IPPNWLogoN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284163"/>
            <a:ext cx="69500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2575" y="6534150"/>
            <a:ext cx="8432800" cy="279400"/>
          </a:xfrm>
          <a:prstGeom prst="rect">
            <a:avLst/>
          </a:prstGeom>
          <a:noFill/>
          <a:ln w="9525">
            <a:noFill/>
            <a:round/>
            <a:headEnd/>
            <a:tailEnd/>
          </a:ln>
          <a:effectLst/>
        </p:spPr>
        <p:txBody>
          <a:bodyPr wrap="none" lIns="90000" tIns="46800" rIns="90000" bIns="46800" anchor="ctr">
            <a:spAutoFit/>
          </a:bodyPr>
          <a:lstStyle/>
          <a:p>
            <a:pPr>
              <a:buClr>
                <a:srgbClr val="000000"/>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sz="1200" b="1">
                <a:solidFill>
                  <a:srgbClr val="000000"/>
                </a:solidFill>
                <a:effectLst>
                  <a:outerShdw blurRad="38100" dist="38100" dir="2700000" algn="tl">
                    <a:srgbClr val="FFFFFF"/>
                  </a:outerShdw>
                </a:effectLst>
                <a:latin typeface="Tahoma" charset="0"/>
              </a:rPr>
              <a:t>Disminución de las temperaturas del aire de la superficie 2 años después de la guerra nuclear a gran escala</a:t>
            </a:r>
          </a:p>
        </p:txBody>
      </p:sp>
      <p:sp>
        <p:nvSpPr>
          <p:cNvPr id="24579" name="Rectangle 2"/>
          <p:cNvSpPr>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CR" sz="2400" b="1">
                <a:solidFill>
                  <a:srgbClr val="FFFFFF"/>
                </a:solidFill>
                <a:cs typeface="Arial" charset="0"/>
              </a:rPr>
              <a:t>Temperaturas del aire de la superficie 2 años después de que 150 millones de toneladas de humo negro ingresen en la estratosfera</a:t>
            </a: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50950"/>
            <a:ext cx="838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04800" y="279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Arial" charset="0"/>
              <a:buNone/>
            </a:pPr>
            <a:r>
              <a:rPr lang="es-CR">
                <a:solidFill>
                  <a:srgbClr val="FFFF00"/>
                </a:solidFill>
                <a:cs typeface="Arial" charset="0"/>
              </a:rPr>
              <a:t>Efectos climáticos de un conflicto nuclear a gran escala</a:t>
            </a:r>
          </a:p>
        </p:txBody>
      </p:sp>
      <p:sp>
        <p:nvSpPr>
          <p:cNvPr id="25603"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rgbClr val="000000"/>
                </a:solidFill>
                <a:latin typeface="Arial" charset="0"/>
                <a:ea typeface="MS Gothic" charset="0"/>
                <a:cs typeface="MS Gothic" charset="0"/>
              </a:defRPr>
            </a:lvl1pPr>
            <a:lvl2pPr marL="742950" indent="-285750">
              <a:defRPr sz="2800">
                <a:solidFill>
                  <a:srgbClr val="000000"/>
                </a:solidFill>
                <a:latin typeface="Arial" charset="0"/>
                <a:ea typeface="MS Gothic" charset="0"/>
                <a:cs typeface="MS Gothic" charset="0"/>
              </a:defRPr>
            </a:lvl2pPr>
            <a:lvl3pPr>
              <a:defRPr sz="2400">
                <a:solidFill>
                  <a:srgbClr val="000000"/>
                </a:solidFill>
                <a:latin typeface="Arial" charset="0"/>
                <a:ea typeface="MS Gothic" charset="0"/>
                <a:cs typeface="MS Gothic" charset="0"/>
              </a:defRPr>
            </a:lvl3pPr>
            <a:lvl4pPr>
              <a:defRPr sz="2000">
                <a:solidFill>
                  <a:srgbClr val="000000"/>
                </a:solidFill>
                <a:latin typeface="Arial" charset="0"/>
                <a:ea typeface="MS Gothic" charset="0"/>
                <a:cs typeface="MS Gothic" charset="0"/>
              </a:defRPr>
            </a:lvl4pPr>
            <a:lvl5pPr>
              <a:defRPr sz="2000">
                <a:solidFill>
                  <a:srgbClr val="000000"/>
                </a:solidFill>
                <a:latin typeface="Arial" charset="0"/>
                <a:ea typeface="MS Gothic" charset="0"/>
                <a:cs typeface="MS Gothic" charset="0"/>
              </a:defRPr>
            </a:lvl5pPr>
            <a:lvl6pPr>
              <a:defRPr sz="2000">
                <a:solidFill>
                  <a:srgbClr val="000000"/>
                </a:solidFill>
                <a:latin typeface="Arial" charset="0"/>
                <a:ea typeface="MS Gothic" charset="0"/>
                <a:cs typeface="MS Gothic" charset="0"/>
              </a:defRPr>
            </a:lvl6pPr>
            <a:lvl7pPr>
              <a:defRPr sz="2000">
                <a:solidFill>
                  <a:srgbClr val="000000"/>
                </a:solidFill>
                <a:latin typeface="Arial" charset="0"/>
                <a:ea typeface="MS Gothic" charset="0"/>
                <a:cs typeface="MS Gothic" charset="0"/>
              </a:defRPr>
            </a:lvl7pPr>
            <a:lvl8pPr>
              <a:defRPr sz="2000">
                <a:solidFill>
                  <a:srgbClr val="000000"/>
                </a:solidFill>
                <a:latin typeface="Arial" charset="0"/>
                <a:ea typeface="MS Gothic" charset="0"/>
                <a:cs typeface="MS Gothic" charset="0"/>
              </a:defRPr>
            </a:lvl8pPr>
            <a:lvl9pPr>
              <a:defRPr sz="2000">
                <a:solidFill>
                  <a:srgbClr val="000000"/>
                </a:solidFill>
                <a:latin typeface="Arial" charset="0"/>
                <a:ea typeface="MS Gothic" charset="0"/>
                <a:cs typeface="MS Gothic" charset="0"/>
              </a:defRPr>
            </a:lvl9pPr>
          </a:lstStyle>
          <a:p>
            <a:pPr>
              <a:lnSpc>
                <a:spcPct val="93000"/>
              </a:lnSpc>
              <a:buClr>
                <a:srgbClr val="000000"/>
              </a:buClr>
              <a:buSzPct val="100000"/>
              <a:buFont typeface="Arial" charset="0"/>
              <a:buNone/>
            </a:pPr>
            <a:endParaRPr lang="es-CR" sz="1800">
              <a:solidFill>
                <a:schemeClr val="bg1"/>
              </a:solidFill>
              <a:cs typeface="Arial" charset="0"/>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extLst>
              <a:ext uri="{28A0092B-C50C-407E-A947-70E740481C1C}">
                <a14:useLocalDpi xmlns:a14="http://schemas.microsoft.com/office/drawing/2010/main" val="0"/>
              </a:ext>
            </a:extLst>
          </a:blip>
          <a:srcRect t="15610"/>
          <a:stretch>
            <a:fillRect/>
          </a:stretch>
        </p:blipFill>
        <p:spPr bwMode="auto">
          <a:xfrm>
            <a:off x="1096963" y="533400"/>
            <a:ext cx="6950075"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7" name="Text Box 3"/>
          <p:cNvSpPr txBox="1">
            <a:spLocks noChangeArrowheads="1"/>
          </p:cNvSpPr>
          <p:nvPr/>
        </p:nvSpPr>
        <p:spPr bwMode="auto">
          <a:xfrm>
            <a:off x="4943475" y="6042025"/>
            <a:ext cx="328136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26628" name="Picture 4" descr="IPPNWLogoN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10;USFlag.jpg                                                     0020F7CCTerrapin Station               B58290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33400"/>
            <a:ext cx="914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RussiaFlag.gif                                                 001A8639Terrapin Station               B58290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457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10;UKFlag.jpg                                                     001A8639Terrapin Station               B58290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947863"/>
            <a:ext cx="9144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 descr="French Flag.jpg                                                001A8639Terrapin Station               B58290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398838"/>
            <a:ext cx="914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descr="&#10;ChinaFlag.gif                                                  001A8639Terrapin Station               B58290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1524000"/>
            <a:ext cx="914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6" descr="IsraelFlag.png                                                 001A8639Terrapin Station               B58290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819650"/>
            <a:ext cx="914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4" descr="&#10;IndiaFlag.png                                                  001A8639Terrapin Station               B58290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2590800"/>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5" descr="PakistanFlag.gif                                               001A8639Terrapin Station               B58290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1400" y="37338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0" descr="&#10;dprk-flag.gif                                                  00093216Macintosh HD                   BC99A5F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48768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1600200"/>
            <a:ext cx="22098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4997450" y="5932488"/>
            <a:ext cx="32813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27651" name="Picture 4"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earthFromSpace.gif"/>
          <p:cNvPicPr>
            <a:picLocks noChangeAspect="1"/>
          </p:cNvPicPr>
          <p:nvPr/>
        </p:nvPicPr>
        <p:blipFill>
          <a:blip r:embed="rId4">
            <a:extLst>
              <a:ext uri="{28A0092B-C50C-407E-A947-70E740481C1C}">
                <a14:useLocalDpi xmlns:a14="http://schemas.microsoft.com/office/drawing/2010/main" val="0"/>
              </a:ext>
            </a:extLst>
          </a:blip>
          <a:srcRect l="5910" t="6882" r="5228" b="5733"/>
          <a:stretch>
            <a:fillRect/>
          </a:stretch>
        </p:blipFill>
        <p:spPr bwMode="auto">
          <a:xfrm>
            <a:off x="2108200" y="838200"/>
            <a:ext cx="49657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NWFZSign.jpeg"/>
          <p:cNvPicPr>
            <a:picLocks noChangeAspect="1"/>
          </p:cNvPicPr>
          <p:nvPr/>
        </p:nvPicPr>
        <p:blipFill>
          <a:blip r:embed="rId5">
            <a:extLst>
              <a:ext uri="{28A0092B-C50C-407E-A947-70E740481C1C}">
                <a14:useLocalDpi xmlns:a14="http://schemas.microsoft.com/office/drawing/2010/main" val="0"/>
              </a:ext>
            </a:extLst>
          </a:blip>
          <a:srcRect t="2933" b="17601"/>
          <a:stretch>
            <a:fillRect/>
          </a:stretch>
        </p:blipFill>
        <p:spPr bwMode="auto">
          <a:xfrm>
            <a:off x="533400" y="228600"/>
            <a:ext cx="18288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4943475" y="6018213"/>
            <a:ext cx="3281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28675" name="Picture 4"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descr="ICAN-logo-full-l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86000"/>
            <a:ext cx="45720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1"/>
          <p:cNvSpPr txBox="1">
            <a:spLocks noChangeArrowheads="1"/>
          </p:cNvSpPr>
          <p:nvPr/>
        </p:nvSpPr>
        <p:spPr bwMode="auto">
          <a:xfrm>
            <a:off x="3657600" y="4724400"/>
            <a:ext cx="22336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charset="0"/>
                <a:ea typeface="MS Gothic" charset="0"/>
                <a:cs typeface="MS Gothic" charset="0"/>
              </a:defRPr>
            </a:lvl1pPr>
            <a:lvl2pPr marL="742950" indent="-285750">
              <a:defRPr sz="2800">
                <a:solidFill>
                  <a:srgbClr val="000000"/>
                </a:solidFill>
                <a:latin typeface="Arial" charset="0"/>
                <a:ea typeface="MS Gothic" charset="0"/>
                <a:cs typeface="MS Gothic" charset="0"/>
              </a:defRPr>
            </a:lvl2pPr>
            <a:lvl3pPr>
              <a:defRPr sz="2400">
                <a:solidFill>
                  <a:srgbClr val="000000"/>
                </a:solidFill>
                <a:latin typeface="Arial" charset="0"/>
                <a:ea typeface="MS Gothic" charset="0"/>
                <a:cs typeface="MS Gothic" charset="0"/>
              </a:defRPr>
            </a:lvl3pPr>
            <a:lvl4pPr>
              <a:defRPr sz="2000">
                <a:solidFill>
                  <a:srgbClr val="000000"/>
                </a:solidFill>
                <a:latin typeface="Arial" charset="0"/>
                <a:ea typeface="MS Gothic" charset="0"/>
                <a:cs typeface="MS Gothic" charset="0"/>
              </a:defRPr>
            </a:lvl4pPr>
            <a:lvl5pPr>
              <a:defRPr sz="2000">
                <a:solidFill>
                  <a:srgbClr val="000000"/>
                </a:solidFill>
                <a:latin typeface="Arial" charset="0"/>
                <a:ea typeface="MS Gothic" charset="0"/>
                <a:cs typeface="MS Gothic" charset="0"/>
              </a:defRPr>
            </a:lvl5pPr>
            <a:lvl6pPr>
              <a:defRPr sz="2000">
                <a:solidFill>
                  <a:srgbClr val="000000"/>
                </a:solidFill>
                <a:latin typeface="Arial" charset="0"/>
                <a:ea typeface="MS Gothic" charset="0"/>
                <a:cs typeface="MS Gothic" charset="0"/>
              </a:defRPr>
            </a:lvl6pPr>
            <a:lvl7pPr>
              <a:defRPr sz="2000">
                <a:solidFill>
                  <a:srgbClr val="000000"/>
                </a:solidFill>
                <a:latin typeface="Arial" charset="0"/>
                <a:ea typeface="MS Gothic" charset="0"/>
                <a:cs typeface="MS Gothic" charset="0"/>
              </a:defRPr>
            </a:lvl7pPr>
            <a:lvl8pPr>
              <a:defRPr sz="2000">
                <a:solidFill>
                  <a:srgbClr val="000000"/>
                </a:solidFill>
                <a:latin typeface="Arial" charset="0"/>
                <a:ea typeface="MS Gothic" charset="0"/>
                <a:cs typeface="MS Gothic" charset="0"/>
              </a:defRPr>
            </a:lvl8pPr>
            <a:lvl9pPr>
              <a:defRPr sz="2000">
                <a:solidFill>
                  <a:srgbClr val="000000"/>
                </a:solidFill>
                <a:latin typeface="Arial" charset="0"/>
                <a:ea typeface="MS Gothic" charset="0"/>
                <a:cs typeface="MS Gothic" charset="0"/>
              </a:defRPr>
            </a:lvl9pPr>
          </a:lstStyle>
          <a:p>
            <a:pPr>
              <a:lnSpc>
                <a:spcPct val="93000"/>
              </a:lnSpc>
              <a:buClr>
                <a:srgbClr val="000000"/>
              </a:buClr>
              <a:buSzPct val="100000"/>
              <a:buFont typeface="Arial" charset="0"/>
              <a:buNone/>
            </a:pPr>
            <a:r>
              <a:rPr lang="es-CR" sz="2400">
                <a:solidFill>
                  <a:srgbClr val="FFFF00"/>
                </a:solidFill>
                <a:cs typeface="Arial" charset="0"/>
              </a:rPr>
              <a:t>www.icanw.org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304800" y="51054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93000"/>
              </a:lnSpc>
              <a:buClr>
                <a:srgbClr val="000000"/>
              </a:buClr>
              <a:buSzPct val="100000"/>
              <a:buFont typeface="Arial" charset="0"/>
              <a:buNone/>
            </a:pPr>
            <a:endParaRPr lang="es-CR">
              <a:cs typeface="Arial" charset="0"/>
            </a:endParaRPr>
          </a:p>
        </p:txBody>
      </p:sp>
      <p:pic>
        <p:nvPicPr>
          <p:cNvPr id="29699" name="Picture 1" descr="nuclear-famine-2013-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elfa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660400"/>
            <a:ext cx="27178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p:cNvSpPr txBox="1">
            <a:spLocks noChangeArrowheads="1"/>
          </p:cNvSpPr>
          <p:nvPr/>
        </p:nvSpPr>
        <p:spPr bwMode="auto">
          <a:xfrm>
            <a:off x="5867400" y="2360613"/>
            <a:ext cx="297180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Arial" charset="0"/>
                <a:ea typeface="MS Gothic" charset="0"/>
                <a:cs typeface="MS Gothic" charset="0"/>
              </a:defRPr>
            </a:lvl1pPr>
            <a:lvl2pPr marL="742950" indent="-285750">
              <a:defRPr sz="2800">
                <a:solidFill>
                  <a:srgbClr val="000000"/>
                </a:solidFill>
                <a:latin typeface="Arial" charset="0"/>
                <a:ea typeface="MS Gothic" charset="0"/>
                <a:cs typeface="MS Gothic" charset="0"/>
              </a:defRPr>
            </a:lvl2pPr>
            <a:lvl3pPr>
              <a:defRPr sz="2400">
                <a:solidFill>
                  <a:srgbClr val="000000"/>
                </a:solidFill>
                <a:latin typeface="Arial" charset="0"/>
                <a:ea typeface="MS Gothic" charset="0"/>
                <a:cs typeface="MS Gothic" charset="0"/>
              </a:defRPr>
            </a:lvl3pPr>
            <a:lvl4pPr>
              <a:defRPr sz="2000">
                <a:solidFill>
                  <a:srgbClr val="000000"/>
                </a:solidFill>
                <a:latin typeface="Arial" charset="0"/>
                <a:ea typeface="MS Gothic" charset="0"/>
                <a:cs typeface="MS Gothic" charset="0"/>
              </a:defRPr>
            </a:lvl4pPr>
            <a:lvl5pPr>
              <a:defRPr sz="2000">
                <a:solidFill>
                  <a:srgbClr val="000000"/>
                </a:solidFill>
                <a:latin typeface="Arial" charset="0"/>
                <a:ea typeface="MS Gothic" charset="0"/>
                <a:cs typeface="MS Gothic" charset="0"/>
              </a:defRPr>
            </a:lvl5pPr>
            <a:lvl6pPr>
              <a:defRPr sz="2000">
                <a:solidFill>
                  <a:srgbClr val="000000"/>
                </a:solidFill>
                <a:latin typeface="Arial" charset="0"/>
                <a:ea typeface="MS Gothic" charset="0"/>
                <a:cs typeface="MS Gothic" charset="0"/>
              </a:defRPr>
            </a:lvl6pPr>
            <a:lvl7pPr>
              <a:defRPr sz="2000">
                <a:solidFill>
                  <a:srgbClr val="000000"/>
                </a:solidFill>
                <a:latin typeface="Arial" charset="0"/>
                <a:ea typeface="MS Gothic" charset="0"/>
                <a:cs typeface="MS Gothic" charset="0"/>
              </a:defRPr>
            </a:lvl7pPr>
            <a:lvl8pPr>
              <a:defRPr sz="2000">
                <a:solidFill>
                  <a:srgbClr val="000000"/>
                </a:solidFill>
                <a:latin typeface="Arial" charset="0"/>
                <a:ea typeface="MS Gothic" charset="0"/>
                <a:cs typeface="MS Gothic" charset="0"/>
              </a:defRPr>
            </a:lvl8pPr>
            <a:lvl9pPr>
              <a:defRPr sz="2000">
                <a:solidFill>
                  <a:srgbClr val="000000"/>
                </a:solidFill>
                <a:latin typeface="Arial" charset="0"/>
                <a:ea typeface="MS Gothic" charset="0"/>
                <a:cs typeface="MS Gothic" charset="0"/>
              </a:defRPr>
            </a:lvl9pPr>
          </a:lstStyle>
          <a:p>
            <a:pPr>
              <a:lnSpc>
                <a:spcPct val="93000"/>
              </a:lnSpc>
              <a:buClr>
                <a:srgbClr val="000000"/>
              </a:buClr>
              <a:buSzPct val="100000"/>
              <a:buFont typeface="Arial" charset="0"/>
              <a:buNone/>
            </a:pPr>
            <a:r>
              <a:rPr lang="es-CR">
                <a:solidFill>
                  <a:schemeClr val="bg1"/>
                </a:solidFill>
                <a:cs typeface="Arial" charset="0"/>
              </a:rPr>
              <a:t>IPPNW </a:t>
            </a:r>
          </a:p>
          <a:p>
            <a:pPr>
              <a:lnSpc>
                <a:spcPct val="93000"/>
              </a:lnSpc>
              <a:buClr>
                <a:srgbClr val="000000"/>
              </a:buClr>
              <a:buSzPct val="100000"/>
              <a:buFont typeface="Arial" charset="0"/>
              <a:buNone/>
            </a:pPr>
            <a:r>
              <a:rPr lang="es-CR">
                <a:solidFill>
                  <a:schemeClr val="bg1"/>
                </a:solidFill>
                <a:cs typeface="Arial" charset="0"/>
              </a:rPr>
              <a:t>Copresidente </a:t>
            </a:r>
          </a:p>
          <a:p>
            <a:pPr>
              <a:lnSpc>
                <a:spcPct val="93000"/>
              </a:lnSpc>
              <a:buClr>
                <a:srgbClr val="000000"/>
              </a:buClr>
              <a:buSzPct val="100000"/>
              <a:buFont typeface="Arial" charset="0"/>
              <a:buNone/>
            </a:pPr>
            <a:r>
              <a:rPr lang="es-CR">
                <a:solidFill>
                  <a:schemeClr val="bg1"/>
                </a:solidFill>
                <a:cs typeface="Arial" charset="0"/>
              </a:rPr>
              <a:t>Ira Helfand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685800" y="3689350"/>
            <a:ext cx="76962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Arial" charset="0"/>
              <a:buNone/>
            </a:pPr>
            <a:r>
              <a:rPr lang="es-CR" sz="2400">
                <a:solidFill>
                  <a:srgbClr val="FFFFFF"/>
                </a:solidFill>
                <a:cs typeface="Arial" charset="0"/>
              </a:rPr>
              <a:t>Para obtener más información sobre la hambruna nuclear, las consecuencias médicas y humanitarias de la guerra nuclear, y las maneras de lograr un mundo sin armas nucleares:</a:t>
            </a:r>
          </a:p>
          <a:p>
            <a:pPr algn="ctr">
              <a:buClr>
                <a:srgbClr val="FFFFFF"/>
              </a:buClr>
              <a:buSzPct val="100000"/>
              <a:buFont typeface="Arial" charset="0"/>
              <a:buNone/>
            </a:pPr>
            <a:endParaRPr lang="es-CR" sz="2800">
              <a:solidFill>
                <a:srgbClr val="FFFFFF"/>
              </a:solidFill>
              <a:cs typeface="Arial" charset="0"/>
            </a:endParaRPr>
          </a:p>
          <a:p>
            <a:pPr algn="ctr">
              <a:buClr>
                <a:srgbClr val="FFFFFF"/>
              </a:buClr>
              <a:buSzPct val="100000"/>
              <a:buFont typeface="Arial" charset="0"/>
              <a:buNone/>
            </a:pPr>
            <a:r>
              <a:rPr lang="es-CR" sz="2800">
                <a:solidFill>
                  <a:srgbClr val="FFFF00"/>
                </a:solidFill>
                <a:cs typeface="Arial" charset="0"/>
              </a:rPr>
              <a:t>www.ippnw.org</a:t>
            </a:r>
          </a:p>
          <a:p>
            <a:pPr algn="ctr">
              <a:lnSpc>
                <a:spcPct val="70000"/>
              </a:lnSpc>
              <a:buClr>
                <a:srgbClr val="FFFFFF"/>
              </a:buClr>
              <a:buSzPct val="100000"/>
              <a:buFont typeface="Arial" charset="0"/>
              <a:buNone/>
            </a:pPr>
            <a:endParaRPr lang="es-CR" sz="5400">
              <a:cs typeface="Arial" charset="0"/>
            </a:endParaRPr>
          </a:p>
          <a:p>
            <a:pPr algn="ctr">
              <a:lnSpc>
                <a:spcPct val="70000"/>
              </a:lnSpc>
              <a:buClr>
                <a:srgbClr val="FFFFFF"/>
              </a:buClr>
              <a:buSzPct val="100000"/>
              <a:buFont typeface="Arial" charset="0"/>
              <a:buNone/>
            </a:pPr>
            <a:r>
              <a:rPr lang="es-CR" sz="2000">
                <a:solidFill>
                  <a:srgbClr val="000090"/>
                </a:solidFill>
                <a:cs typeface="Arial" charset="0"/>
              </a:rPr>
              <a:t>Asociación Internacional de Médicos para la Prevención de la Guerra Nuclear</a:t>
            </a:r>
            <a:endParaRPr lang="es-CR" sz="5400">
              <a:solidFill>
                <a:srgbClr val="CFFFFF"/>
              </a:solidFill>
              <a:cs typeface="Arial" charset="0"/>
            </a:endParaRPr>
          </a:p>
        </p:txBody>
      </p:sp>
      <p:sp>
        <p:nvSpPr>
          <p:cNvPr id="30723" name="Rectangle 3"/>
          <p:cNvSpPr>
            <a:spLocks noChangeArrowheads="1"/>
          </p:cNvSpPr>
          <p:nvPr/>
        </p:nvSpPr>
        <p:spPr bwMode="auto">
          <a:xfrm>
            <a:off x="304800" y="51054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93000"/>
              </a:lnSpc>
              <a:buClr>
                <a:srgbClr val="000000"/>
              </a:buClr>
              <a:buSzPct val="100000"/>
              <a:buFont typeface="Arial" charset="0"/>
              <a:buNone/>
            </a:pPr>
            <a:endParaRPr lang="es-CR">
              <a:cs typeface="Arial" charset="0"/>
            </a:endParaRPr>
          </a:p>
        </p:txBody>
      </p:sp>
      <p:pic>
        <p:nvPicPr>
          <p:cNvPr id="30724" name="Picture 1"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228600"/>
            <a:ext cx="29162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57200" y="123825"/>
            <a:ext cx="822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Arial" charset="0"/>
              <a:buNone/>
            </a:pPr>
            <a:r>
              <a:rPr lang="es-CR" sz="4400">
                <a:solidFill>
                  <a:srgbClr val="FFFF00"/>
                </a:solidFill>
                <a:latin typeface="Helvetica" charset="0"/>
                <a:cs typeface="Arial" charset="0"/>
              </a:rPr>
              <a:t>Consecuencias climáticas de una guerra nuclear regional</a:t>
            </a:r>
          </a:p>
        </p:txBody>
      </p:sp>
      <p:sp>
        <p:nvSpPr>
          <p:cNvPr id="4099" name="Text Box 2"/>
          <p:cNvSpPr txBox="1">
            <a:spLocks noChangeArrowheads="1"/>
          </p:cNvSpPr>
          <p:nvPr/>
        </p:nvSpPr>
        <p:spPr bwMode="auto">
          <a:xfrm>
            <a:off x="457200" y="2590800"/>
            <a:ext cx="8229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MS Gothic" charset="0"/>
                <a:cs typeface="MS Gothic"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charset="0"/>
                <a:ea typeface="MS Gothic" charset="0"/>
                <a:cs typeface="MS 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MS Gothic" charset="0"/>
                <a:cs typeface="MS 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5pPr>
            <a:lvl6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6pPr>
            <a:lvl7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7pPr>
            <a:lvl8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8pPr>
            <a:lvl9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9pPr>
          </a:lstStyle>
          <a:p>
            <a:pPr>
              <a:buClr>
                <a:srgbClr val="CFFFFF"/>
              </a:buClr>
              <a:buSzPct val="100000"/>
              <a:buFont typeface="Arial" charset="0"/>
              <a:buNone/>
            </a:pPr>
            <a:r>
              <a:rPr lang="es-CR" u="sng">
                <a:solidFill>
                  <a:srgbClr val="FFFF00"/>
                </a:solidFill>
                <a:latin typeface="Helvetica" charset="0"/>
                <a:cs typeface="Arial" charset="0"/>
              </a:rPr>
              <a:t>Situación</a:t>
            </a:r>
          </a:p>
          <a:p>
            <a:pPr>
              <a:buClr>
                <a:srgbClr val="CFFFFF"/>
              </a:buClr>
              <a:buSzPct val="100000"/>
              <a:buFont typeface="Arial" charset="0"/>
              <a:buNone/>
            </a:pPr>
            <a:endParaRPr lang="es-CR">
              <a:solidFill>
                <a:srgbClr val="CFFFFF"/>
              </a:solidFill>
              <a:latin typeface="Helvetica" charset="0"/>
              <a:cs typeface="Arial" charset="0"/>
            </a:endParaRPr>
          </a:p>
          <a:p>
            <a:pPr>
              <a:buClr>
                <a:srgbClr val="CFFFFF"/>
              </a:buClr>
              <a:buSzPct val="100000"/>
              <a:buFont typeface="Arial" charset="0"/>
              <a:buNone/>
            </a:pPr>
            <a:r>
              <a:rPr lang="es-CR">
                <a:solidFill>
                  <a:schemeClr val="bg1"/>
                </a:solidFill>
                <a:latin typeface="Helvetica" charset="0"/>
                <a:cs typeface="Arial" charset="0"/>
              </a:rPr>
              <a:t>100 bombas de la potencia de la detonada en Hiroshima son detonadas en ciudades de la India y Pakistán</a:t>
            </a:r>
          </a:p>
        </p:txBody>
      </p:sp>
      <p:sp>
        <p:nvSpPr>
          <p:cNvPr id="4100" name="Text Box 3"/>
          <p:cNvSpPr txBox="1">
            <a:spLocks noChangeArrowheads="1"/>
          </p:cNvSpPr>
          <p:nvPr/>
        </p:nvSpPr>
        <p:spPr bwMode="auto">
          <a:xfrm>
            <a:off x="4932363" y="6067425"/>
            <a:ext cx="32813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a:p>
            <a:pPr algn="r">
              <a:buClr>
                <a:srgbClr val="000000"/>
              </a:buClr>
              <a:buSzPct val="100000"/>
              <a:buFont typeface="Helvetica" charset="0"/>
              <a:buNone/>
            </a:pPr>
            <a:endParaRPr lang="es-CR" sz="1600" i="1">
              <a:latin typeface="Helvetica" charset="0"/>
              <a:cs typeface="Arial" charset="0"/>
            </a:endParaRPr>
          </a:p>
        </p:txBody>
      </p:sp>
      <p:pic>
        <p:nvPicPr>
          <p:cNvPr id="4101"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23825"/>
            <a:ext cx="822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Arial" charset="0"/>
              <a:buNone/>
            </a:pPr>
            <a:r>
              <a:rPr lang="es-CR" sz="4400">
                <a:solidFill>
                  <a:srgbClr val="FFFF00"/>
                </a:solidFill>
                <a:latin typeface="Helvetica" charset="0"/>
                <a:cs typeface="Arial" charset="0"/>
              </a:rPr>
              <a:t>Consecuencias climáticas de una guerra nuclear regional</a:t>
            </a:r>
          </a:p>
        </p:txBody>
      </p:sp>
      <p:sp>
        <p:nvSpPr>
          <p:cNvPr id="5123" name="Text Box 2"/>
          <p:cNvSpPr txBox="1">
            <a:spLocks noChangeArrowheads="1"/>
          </p:cNvSpPr>
          <p:nvPr/>
        </p:nvSpPr>
        <p:spPr bwMode="auto">
          <a:xfrm>
            <a:off x="457200" y="2590800"/>
            <a:ext cx="8229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marL="457200" indent="-45720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MS Gothic" charset="0"/>
                <a:cs typeface="MS Gothic"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charset="0"/>
                <a:ea typeface="MS Gothic" charset="0"/>
                <a:cs typeface="MS 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MS Gothic" charset="0"/>
                <a:cs typeface="MS 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5pPr>
            <a:lvl6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6pPr>
            <a:lvl7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7pPr>
            <a:lvl8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8pPr>
            <a:lvl9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9pPr>
          </a:lstStyle>
          <a:p>
            <a:pPr>
              <a:buClr>
                <a:srgbClr val="CFFFFF"/>
              </a:buClr>
              <a:buSzPct val="100000"/>
              <a:buFont typeface="Arial" charset="0"/>
              <a:buChar char="•"/>
            </a:pPr>
            <a:r>
              <a:rPr lang="es-CR">
                <a:solidFill>
                  <a:srgbClr val="FFFFFF"/>
                </a:solidFill>
                <a:latin typeface="Helvetica" charset="0"/>
                <a:cs typeface="Arial" charset="0"/>
              </a:rPr>
              <a:t>20 millones de muertes</a:t>
            </a:r>
          </a:p>
          <a:p>
            <a:pPr>
              <a:buClr>
                <a:srgbClr val="CFFFFF"/>
              </a:buClr>
              <a:buSzPct val="100000"/>
              <a:buFont typeface="Arial" charset="0"/>
              <a:buChar char="•"/>
            </a:pPr>
            <a:r>
              <a:rPr lang="es-CR">
                <a:solidFill>
                  <a:srgbClr val="FFFFFF"/>
                </a:solidFill>
                <a:latin typeface="Helvetica" charset="0"/>
                <a:cs typeface="Arial" charset="0"/>
              </a:rPr>
              <a:t>Lluvia radioactiva extensa</a:t>
            </a:r>
          </a:p>
          <a:p>
            <a:pPr>
              <a:buClr>
                <a:srgbClr val="CFFFFF"/>
              </a:buClr>
              <a:buSzPct val="100000"/>
              <a:buFont typeface="Arial" charset="0"/>
              <a:buChar char="•"/>
            </a:pPr>
            <a:r>
              <a:rPr lang="es-CR">
                <a:solidFill>
                  <a:srgbClr val="FFFFFF"/>
                </a:solidFill>
                <a:latin typeface="Helvetica" charset="0"/>
                <a:cs typeface="Arial" charset="0"/>
              </a:rPr>
              <a:t>Efectos climáticos globales que duren una década o más</a:t>
            </a:r>
          </a:p>
        </p:txBody>
      </p:sp>
      <p:sp>
        <p:nvSpPr>
          <p:cNvPr id="5124" name="Text Box 3"/>
          <p:cNvSpPr txBox="1">
            <a:spLocks noChangeArrowheads="1"/>
          </p:cNvSpPr>
          <p:nvPr/>
        </p:nvSpPr>
        <p:spPr bwMode="auto">
          <a:xfrm>
            <a:off x="4943475" y="5532438"/>
            <a:ext cx="32813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5125"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0413" y="56896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123825"/>
            <a:ext cx="822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buClr>
                <a:srgbClr val="FFFFFF"/>
              </a:buClr>
              <a:buSzPct val="100000"/>
              <a:buFont typeface="Arial" charset="0"/>
              <a:buNone/>
            </a:pPr>
            <a:r>
              <a:rPr lang="es-CR" sz="4400">
                <a:solidFill>
                  <a:srgbClr val="FFFF00"/>
                </a:solidFill>
                <a:latin typeface="Helvetica" charset="0"/>
                <a:cs typeface="Arial" charset="0"/>
              </a:rPr>
              <a:t>Consecuencias climáticas de una guerra nuclear regional</a:t>
            </a:r>
          </a:p>
        </p:txBody>
      </p:sp>
      <p:sp>
        <p:nvSpPr>
          <p:cNvPr id="6147" name="Text Box 2"/>
          <p:cNvSpPr txBox="1">
            <a:spLocks noChangeArrowheads="1"/>
          </p:cNvSpPr>
          <p:nvPr/>
        </p:nvSpPr>
        <p:spPr bwMode="auto">
          <a:xfrm>
            <a:off x="457200" y="1828800"/>
            <a:ext cx="8229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MS Gothic" charset="0"/>
                <a:cs typeface="MS Gothic"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charset="0"/>
                <a:ea typeface="MS Gothic" charset="0"/>
                <a:cs typeface="MS 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MS Gothic" charset="0"/>
                <a:cs typeface="MS 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5pPr>
            <a:lvl6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6pPr>
            <a:lvl7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7pPr>
            <a:lvl8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8pPr>
            <a:lvl9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MS Gothic" charset="0"/>
                <a:cs typeface="MS Gothic" charset="0"/>
              </a:defRPr>
            </a:lvl9pPr>
          </a:lstStyle>
          <a:p>
            <a:pPr marL="341313" indent="-341313">
              <a:buClr>
                <a:srgbClr val="CFFFFF"/>
              </a:buClr>
              <a:buSzPct val="100000"/>
              <a:buFont typeface="Helvetica" charset="0"/>
              <a:buChar char="•"/>
            </a:pPr>
            <a:r>
              <a:rPr lang="es-CR">
                <a:solidFill>
                  <a:srgbClr val="FFFFFF"/>
                </a:solidFill>
                <a:latin typeface="Helvetica" charset="0"/>
                <a:cs typeface="Arial" charset="0"/>
              </a:rPr>
              <a:t>Las explosiones nucleares producen incendios que queman ciudades enteras</a:t>
            </a:r>
          </a:p>
          <a:p>
            <a:pPr marL="341313" indent="-341313">
              <a:buClr>
                <a:srgbClr val="CFFFFF"/>
              </a:buClr>
              <a:buSzPct val="100000"/>
              <a:buFont typeface="Helvetica" charset="0"/>
              <a:buChar char="•"/>
            </a:pPr>
            <a:r>
              <a:rPr lang="es-CR">
                <a:solidFill>
                  <a:srgbClr val="FFFFFF"/>
                </a:solidFill>
                <a:latin typeface="Helvetica" charset="0"/>
                <a:cs typeface="Arial" charset="0"/>
              </a:rPr>
              <a:t>El humo negro que sube a la atmósfera absorbe la luz solar</a:t>
            </a:r>
          </a:p>
          <a:p>
            <a:pPr marL="341313" indent="-341313">
              <a:buClr>
                <a:srgbClr val="CFFFFF"/>
              </a:buClr>
              <a:buSzPct val="100000"/>
              <a:buFont typeface="Helvetica" charset="0"/>
              <a:buChar char="•"/>
            </a:pPr>
            <a:r>
              <a:rPr lang="es-CR">
                <a:solidFill>
                  <a:srgbClr val="FFFFFF"/>
                </a:solidFill>
                <a:latin typeface="Helvetica" charset="0"/>
                <a:cs typeface="Arial" charset="0"/>
              </a:rPr>
              <a:t>Reducción dramática en la cantidad de luz que llega a la superficie</a:t>
            </a:r>
          </a:p>
          <a:p>
            <a:pPr marL="341313" indent="-341313">
              <a:buClr>
                <a:srgbClr val="CFFFFF"/>
              </a:buClr>
              <a:buSzPct val="100000"/>
              <a:buFont typeface="Helvetica" charset="0"/>
              <a:buChar char="•"/>
            </a:pPr>
            <a:r>
              <a:rPr lang="es-CR">
                <a:solidFill>
                  <a:srgbClr val="FFFFFF"/>
                </a:solidFill>
                <a:latin typeface="Helvetica" charset="0"/>
                <a:cs typeface="Arial" charset="0"/>
              </a:rPr>
              <a:t>Caídas grandes y rápidos en la temperatura de la superficie</a:t>
            </a:r>
          </a:p>
        </p:txBody>
      </p:sp>
      <p:sp>
        <p:nvSpPr>
          <p:cNvPr id="6148" name="Text Box 3"/>
          <p:cNvSpPr txBox="1">
            <a:spLocks noChangeArrowheads="1"/>
          </p:cNvSpPr>
          <p:nvPr/>
        </p:nvSpPr>
        <p:spPr bwMode="auto">
          <a:xfrm>
            <a:off x="5006975" y="5938838"/>
            <a:ext cx="32813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a:t>
            </a:r>
            <a:r>
              <a:rPr lang="es-CR" sz="1600">
                <a:latin typeface="Helvetica" charset="0"/>
                <a:cs typeface="Arial" charset="0"/>
              </a:rPr>
              <a:t> </a:t>
            </a:r>
            <a:r>
              <a:rPr lang="es-CR" sz="1600" i="1">
                <a:latin typeface="Helvetica" charset="0"/>
                <a:cs typeface="Arial" charset="0"/>
              </a:rPr>
              <a:t>para la Prevención de la Guerra Nuclear</a:t>
            </a:r>
          </a:p>
        </p:txBody>
      </p:sp>
      <p:pic>
        <p:nvPicPr>
          <p:cNvPr id="6149" name="Picture 6" descr="IPPNWLogo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380038" y="6521450"/>
            <a:ext cx="3763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Gráfico cortesía de Alan Robock</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l="2255" t="883" r="2394" b="1762"/>
          <a:stretch>
            <a:fillRect/>
          </a:stretch>
        </p:blipFill>
        <p:spPr bwMode="auto">
          <a:xfrm>
            <a:off x="223838" y="195263"/>
            <a:ext cx="8718550" cy="620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Text Box 3"/>
          <p:cNvSpPr txBox="1">
            <a:spLocks noChangeArrowheads="1"/>
          </p:cNvSpPr>
          <p:nvPr/>
        </p:nvSpPr>
        <p:spPr bwMode="auto">
          <a:xfrm>
            <a:off x="1225550" y="4095750"/>
            <a:ext cx="6856413" cy="354013"/>
          </a:xfrm>
          <a:prstGeom prst="rect">
            <a:avLst/>
          </a:prstGeom>
          <a:solidFill>
            <a:srgbClr val="000000"/>
          </a:solidFill>
          <a:ln w="12600">
            <a:solidFill>
              <a:srgbClr val="000000"/>
            </a:solidFill>
            <a:miter lim="800000"/>
            <a:headEnd/>
            <a:tailEnd/>
          </a:ln>
        </p:spPr>
        <p:txBody>
          <a:bodyPr lIns="0" tIns="46800" rIns="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ctr">
              <a:spcBef>
                <a:spcPts val="1063"/>
              </a:spcBef>
              <a:buClr>
                <a:srgbClr val="FF0000"/>
              </a:buClr>
              <a:buSzPct val="100000"/>
              <a:buFont typeface="Comic Sans MS" charset="0"/>
              <a:buNone/>
            </a:pPr>
            <a:r>
              <a:rPr lang="es-CR" sz="1700" b="1">
                <a:solidFill>
                  <a:srgbClr val="FF0000"/>
                </a:solidFill>
                <a:latin typeface="Comic Sans MS" charset="0"/>
                <a:cs typeface="Arial" charset="0"/>
              </a:rPr>
              <a:t>Cambio climático global sin precedentes en la historia de la humanidad</a:t>
            </a:r>
            <a:r>
              <a:rPr lang="es-CR" sz="1700">
                <a:solidFill>
                  <a:srgbClr val="FF0000"/>
                </a:solidFill>
                <a:latin typeface="Comic Sans MS" charset="0"/>
                <a:cs typeface="Arial"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06913" y="6392863"/>
            <a:ext cx="3763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Gráfico cortesía de Alan Robock</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284163"/>
            <a:ext cx="7367587" cy="6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873625" y="6392863"/>
            <a:ext cx="376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Gráfico cortesía de Alan Robock</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260350"/>
            <a:ext cx="8335962"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0" name="Rectangle 3"/>
          <p:cNvSpPr>
            <a:spLocks noChangeArrowheads="1"/>
          </p:cNvSpPr>
          <p:nvPr/>
        </p:nvSpPr>
        <p:spPr bwMode="auto">
          <a:xfrm>
            <a:off x="1682750" y="1731963"/>
            <a:ext cx="823913" cy="738187"/>
          </a:xfrm>
          <a:prstGeom prst="rect">
            <a:avLst/>
          </a:prstGeom>
          <a:noFill/>
          <a:ln w="5076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3000"/>
              </a:lnSpc>
              <a:buClr>
                <a:srgbClr val="000000"/>
              </a:buClr>
              <a:buSzPct val="100000"/>
              <a:buFont typeface="Arial" charset="0"/>
              <a:buNone/>
            </a:pPr>
            <a:endParaRPr lang="es-CR">
              <a:cs typeface="Arial" charset="0"/>
            </a:endParaRPr>
          </a:p>
        </p:txBody>
      </p:sp>
      <p:sp>
        <p:nvSpPr>
          <p:cNvPr id="9221" name="Rectangle 4"/>
          <p:cNvSpPr>
            <a:spLocks noChangeArrowheads="1"/>
          </p:cNvSpPr>
          <p:nvPr/>
        </p:nvSpPr>
        <p:spPr bwMode="auto">
          <a:xfrm>
            <a:off x="4581525" y="1677988"/>
            <a:ext cx="823913" cy="738187"/>
          </a:xfrm>
          <a:prstGeom prst="rect">
            <a:avLst/>
          </a:prstGeom>
          <a:noFill/>
          <a:ln w="5076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3000"/>
              </a:lnSpc>
              <a:buClr>
                <a:srgbClr val="000000"/>
              </a:buClr>
              <a:buSzPct val="100000"/>
              <a:buFont typeface="Arial" charset="0"/>
              <a:buNone/>
            </a:pPr>
            <a:endParaRPr lang="es-CR">
              <a:cs typeface="Arial" charset="0"/>
            </a:endParaRPr>
          </a:p>
        </p:txBody>
      </p:sp>
      <p:sp>
        <p:nvSpPr>
          <p:cNvPr id="9222" name="Rectangle 5"/>
          <p:cNvSpPr>
            <a:spLocks noChangeArrowheads="1"/>
          </p:cNvSpPr>
          <p:nvPr/>
        </p:nvSpPr>
        <p:spPr bwMode="auto">
          <a:xfrm>
            <a:off x="5815013" y="1608138"/>
            <a:ext cx="823912" cy="738187"/>
          </a:xfrm>
          <a:prstGeom prst="rect">
            <a:avLst/>
          </a:prstGeom>
          <a:noFill/>
          <a:ln w="5076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3000"/>
              </a:lnSpc>
              <a:buClr>
                <a:srgbClr val="000000"/>
              </a:buClr>
              <a:buSzPct val="100000"/>
              <a:buFont typeface="Arial" charset="0"/>
              <a:buNone/>
            </a:pPr>
            <a:endParaRPr lang="es-CR">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782763" y="4835525"/>
            <a:ext cx="56562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buClr>
                <a:srgbClr val="BBE0E3"/>
              </a:buClr>
              <a:buSzPct val="100000"/>
              <a:buFont typeface="Helvetica" charset="0"/>
              <a:buChar char="•"/>
            </a:pPr>
            <a:r>
              <a:rPr lang="es-CR" sz="2400">
                <a:solidFill>
                  <a:srgbClr val="BBE0E3"/>
                </a:solidFill>
                <a:latin typeface="Helvetica" charset="0"/>
                <a:cs typeface="Arial" charset="0"/>
              </a:rPr>
              <a:t> </a:t>
            </a:r>
            <a:r>
              <a:rPr lang="es-CR" sz="2400">
                <a:solidFill>
                  <a:srgbClr val="FFFFFF"/>
                </a:solidFill>
                <a:latin typeface="Helvetica" charset="0"/>
                <a:cs typeface="Arial" charset="0"/>
              </a:rPr>
              <a:t>Hizo erupción en abril de 1815</a:t>
            </a:r>
          </a:p>
          <a:p>
            <a:pPr>
              <a:buClr>
                <a:srgbClr val="BBE0E3"/>
              </a:buClr>
              <a:buSzPct val="100000"/>
              <a:buFont typeface="Helvetica" charset="0"/>
              <a:buChar char="•"/>
            </a:pPr>
            <a:r>
              <a:rPr lang="es-CR" sz="2400">
                <a:solidFill>
                  <a:srgbClr val="FFFFFF"/>
                </a:solidFill>
                <a:latin typeface="Helvetica" charset="0"/>
                <a:cs typeface="Arial" charset="0"/>
              </a:rPr>
              <a:t> Baja en la temperatura de -0,7 °C</a:t>
            </a:r>
          </a:p>
          <a:p>
            <a:pPr>
              <a:buClr>
                <a:srgbClr val="BBE0E3"/>
              </a:buClr>
              <a:buSzPct val="100000"/>
              <a:buFont typeface="Helvetica" charset="0"/>
              <a:buChar char="•"/>
            </a:pPr>
            <a:r>
              <a:rPr lang="es-CR" sz="2400">
                <a:solidFill>
                  <a:srgbClr val="FFFFFF"/>
                </a:solidFill>
                <a:latin typeface="Helvetica" charset="0"/>
                <a:cs typeface="Arial" charset="0"/>
              </a:rPr>
              <a:t> Acortamiento dramático de la época de crecimiento</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590550"/>
            <a:ext cx="54340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4" name="Text Box 3"/>
          <p:cNvSpPr txBox="1">
            <a:spLocks noChangeArrowheads="1"/>
          </p:cNvSpPr>
          <p:nvPr/>
        </p:nvSpPr>
        <p:spPr bwMode="auto">
          <a:xfrm>
            <a:off x="2962275" y="4206875"/>
            <a:ext cx="3160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buClr>
                <a:srgbClr val="FFFFFF"/>
              </a:buClr>
              <a:buSzPct val="100000"/>
              <a:buFont typeface="Helvetica" charset="0"/>
              <a:buNone/>
            </a:pPr>
            <a:r>
              <a:rPr lang="es-CR" sz="2800" b="1">
                <a:solidFill>
                  <a:srgbClr val="FFFF00"/>
                </a:solidFill>
                <a:latin typeface="Helvetica" charset="0"/>
                <a:cs typeface="Arial" charset="0"/>
              </a:rPr>
              <a:t>Volcán Tambora</a:t>
            </a:r>
          </a:p>
        </p:txBody>
      </p:sp>
      <p:sp>
        <p:nvSpPr>
          <p:cNvPr id="10245" name="Text Box 3"/>
          <p:cNvSpPr txBox="1">
            <a:spLocks noChangeArrowheads="1"/>
          </p:cNvSpPr>
          <p:nvPr/>
        </p:nvSpPr>
        <p:spPr bwMode="auto">
          <a:xfrm>
            <a:off x="4943475" y="6018213"/>
            <a:ext cx="3281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S Gothic" charset="0"/>
                <a:cs typeface="MS 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S Gothic" charset="0"/>
                <a:cs typeface="MS Gothic" charset="0"/>
              </a:defRPr>
            </a:lvl9pPr>
          </a:lstStyle>
          <a:p>
            <a:pPr algn="r">
              <a:buClr>
                <a:srgbClr val="000000"/>
              </a:buClr>
              <a:buSzPct val="100000"/>
              <a:buFont typeface="Helvetica" charset="0"/>
              <a:buNone/>
            </a:pPr>
            <a:r>
              <a:rPr lang="es-CR" sz="1600" i="1">
                <a:latin typeface="Helvetica" charset="0"/>
                <a:cs typeface="Arial" charset="0"/>
              </a:rPr>
              <a:t>Asociación Internacional de Médicos para la Prevención de la Guerra Nuclear</a:t>
            </a:r>
          </a:p>
        </p:txBody>
      </p:sp>
      <p:pic>
        <p:nvPicPr>
          <p:cNvPr id="10246" name="Picture 7" descr="IPPNWLogoN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960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1258</TotalTime>
  <Words>3949</Words>
  <Application>Microsoft Macintosh PowerPoint</Application>
  <PresentationFormat>Letter Paper (8.5x11 in)</PresentationFormat>
  <Paragraphs>230</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MS Gothic</vt:lpstr>
      <vt:lpstr>Times New Roman</vt:lpstr>
      <vt:lpstr>MS PGothic</vt:lpstr>
      <vt:lpstr>Comic Sans MS</vt:lpstr>
      <vt:lpstr>Tahoma</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Aki Morizono</dc:creator>
  <cp:lastModifiedBy>John Loretz</cp:lastModifiedBy>
  <cp:revision>73</cp:revision>
  <cp:lastPrinted>2011-06-17T14:44:59Z</cp:lastPrinted>
  <dcterms:modified xsi:type="dcterms:W3CDTF">2020-07-09T19:03:45Z</dcterms:modified>
</cp:coreProperties>
</file>